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Орлого</c:v>
          </c:tx>
          <c:spPr>
            <a:solidFill>
              <a:srgbClr val="2F6F9F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1 сар</c:v>
              </c:pt>
              <c:pt idx="1">
                <c:v>2 сар</c:v>
              </c:pt>
              <c:pt idx="2">
                <c:v>3 сар</c:v>
              </c:pt>
              <c:pt idx="3">
                <c:v>4 сар</c:v>
              </c:pt>
              <c:pt idx="4">
                <c:v>5 сар</c:v>
              </c:pt>
              <c:pt idx="5">
                <c:v>6 сар</c:v>
              </c:pt>
            </c:strLit>
          </c:cat>
          <c:val>
            <c:numLit>
              <c:formatCode>General</c:formatCode>
              <c:ptCount val="6"/>
              <c:pt idx="0">
                <c:v>0</c:v>
              </c:pt>
              <c:pt idx="1">
                <c:v>8</c:v>
              </c:pt>
              <c:pt idx="2">
                <c:v>18</c:v>
              </c:pt>
              <c:pt idx="3">
                <c:v>25</c:v>
              </c:pt>
              <c:pt idx="4">
                <c:v>25</c:v>
              </c:pt>
              <c:pt idx="5">
                <c:v>24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693-48D8-8385-E6FC9BE25A2F}"/>
            </c:ext>
          </c:extLst>
        </c:ser>
        <c:ser>
          <c:idx val="1"/>
          <c:order val="1"/>
          <c:tx>
            <c:v>Зарлага</c:v>
          </c:tx>
          <c:spPr>
            <a:solidFill>
              <a:srgbClr val="F2A93B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1 сар</c:v>
              </c:pt>
              <c:pt idx="1">
                <c:v>2 сар</c:v>
              </c:pt>
              <c:pt idx="2">
                <c:v>3 сар</c:v>
              </c:pt>
              <c:pt idx="3">
                <c:v>4 сар</c:v>
              </c:pt>
              <c:pt idx="4">
                <c:v>5 сар</c:v>
              </c:pt>
              <c:pt idx="5">
                <c:v>6 сар</c:v>
              </c:pt>
            </c:strLit>
          </c:cat>
          <c:val>
            <c:numLit>
              <c:formatCode>General</c:formatCode>
              <c:ptCount val="6"/>
              <c:pt idx="0">
                <c:v>10</c:v>
              </c:pt>
              <c:pt idx="1">
                <c:v>15</c:v>
              </c:pt>
              <c:pt idx="2">
                <c:v>20</c:v>
              </c:pt>
              <c:pt idx="3">
                <c:v>22</c:v>
              </c:pt>
              <c:pt idx="4">
                <c:v>18</c:v>
              </c:pt>
              <c:pt idx="5">
                <c:v>12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6693-48D8-8385-E6FC9BE25A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l"/>
        <c:majorGridlines>
          <c:spPr>
            <a:ln w="9525">
              <a:solidFill>
                <a:srgbClr val="DDE5EB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en-US"/>
          </a:p>
        </c:txPr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Төслийн эцсийн өртөг, тэрбум ₮</c:v>
          </c:tx>
          <c:spPr>
            <a:solidFill>
              <a:srgbClr val="2F6F9F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Суурь</c:v>
              </c:pt>
              <c:pt idx="1">
                <c:v>Өөдрөг</c:v>
              </c:pt>
              <c:pt idx="2">
                <c:v>Магадлалтай</c:v>
              </c:pt>
              <c:pt idx="3">
                <c:v>Сөрөг</c:v>
              </c:pt>
            </c:strLit>
          </c:cat>
          <c:val>
            <c:numLit>
              <c:formatCode>General</c:formatCode>
              <c:ptCount val="4"/>
              <c:pt idx="0">
                <c:v>10</c:v>
              </c:pt>
              <c:pt idx="1">
                <c:v>9.6</c:v>
              </c:pt>
              <c:pt idx="2">
                <c:v>10.8</c:v>
              </c:pt>
              <c:pt idx="3">
                <c:v>12.3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874-4346-AD6F-33790DC0C20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DE5EB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номын ерөнхий үзэл баримтлал, 3–6-р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3–6-р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7–12-р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13–18-р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4–6, 19–24-р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5–9-р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14–18, 31–36-р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28–36-р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25–30, 40–45-р тал.</a:t>
            </a:r>
          </a:p>
          <a:p>
            <a:r>
              <a:t>[/Sources]</a:t>
            </a:r>
          </a:p>
          <a:p>
            <a:r>
              <a:t>Хувийн жишээ нь сургалтын тайлбарлах зориулалттай; компанийн бодит бүтэц тусдаа тохируулна.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20–27-р тал.</a:t>
            </a:r>
          </a:p>
          <a:p>
            <a:r>
              <a:t>[/Sources]</a:t>
            </a:r>
          </a:p>
          <a:p>
            <a:r>
              <a:t>Нарийвчлалын хүрээ нь сургалтын жишиг; төслийн өгөгдлийн бэлэн байдлаар баталгаажуулна.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46–52-р тал.</a:t>
            </a:r>
          </a:p>
          <a:p>
            <a:r>
              <a:t>[/Sources]</a:t>
            </a:r>
          </a:p>
          <a:p>
            <a:r>
              <a:t>Диаграммын тоонууд нь сургалтын жишээ.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37–45-р тал.</a:t>
            </a:r>
          </a:p>
          <a:p>
            <a:r>
              <a:t>[/Sources]</a:t>
            </a:r>
          </a:p>
          <a:p>
            <a:r>
              <a:t>EVM жишээ тоонууд нь сургалтын дасгал.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53–58-р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40–45, 59–62-р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39–45-р тал.</a:t>
            </a:r>
          </a:p>
          <a:p>
            <a:r>
              <a:t>[/Sources]</a:t>
            </a:r>
          </a:p>
          <a:p>
            <a:r>
              <a:t>Тоонууд нь сургалтын хувилбарын жишээ.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54–70-р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37–52-р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37–45-р тал.</a:t>
            </a:r>
          </a:p>
          <a:p>
            <a:r>
              <a:t>[/Sources]</a:t>
            </a:r>
          </a:p>
          <a:p>
            <a:r>
              <a:t>Сургагчийн чиглэл: CPI=0.83, SPI=0.80. EAC-г BAC/CPI ≈ 12.0 тэрбум гэж баримжаалж, өөрчлөлтийг тусад нь шалгуулна.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71–77-р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В.И. Малахов, «Стоимостное моделирование инвестиционно-строительных проектов», Москва, 2018, 72–80-р тал.</a:t>
            </a:r>
          </a:p>
          <a:p>
            <a:r>
              <a:t>[/Sources]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B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DE364B6-1E63-47FD-A0E6-6FBC27E2A83C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590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F2A93B"/>
                </a:solidFill>
              </a:defRPr>
            </a:pPr>
            <a:r>
              <a:rPr sz="1200" b="1">
                <a:solidFill>
                  <a:srgbClr val="F2A93B"/>
                </a:solidFill>
              </a:rPr>
              <a:t>УДИРДЛАГЫН ПРАКТИК СУРГАЛТ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176241-3CA4-4EDF-B198-FDD651ECDFBA}"/>
              </a:ext>
            </a:extLst>
          </p:cNvPr>
          <p:cNvSpPr>
            <a:spLocks noGrp="1"/>
          </p:cNvSpPr>
          <p:nvPr/>
        </p:nvSpPr>
        <p:spPr>
          <a:xfrm>
            <a:off x="685800" y="1190625"/>
            <a:ext cx="75247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Өртгийн загварчлал</a:t>
            </a:r>
          </a:p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ба өртгийн инжиниринг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563AC1-6C82-46E8-8C23-79DB464EDE34}"/>
              </a:ext>
            </a:extLst>
          </p:cNvPr>
          <p:cNvSpPr>
            <a:spLocks noGrp="1"/>
          </p:cNvSpPr>
          <p:nvPr/>
        </p:nvSpPr>
        <p:spPr>
          <a:xfrm>
            <a:off x="685800" y="3067050"/>
            <a:ext cx="7239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0">
                <a:solidFill>
                  <a:srgbClr val="DCE7F2"/>
                </a:solidFill>
              </a:defRPr>
            </a:pPr>
            <a:r>
              <a:rPr sz="1950" b="0">
                <a:solidFill>
                  <a:srgbClr val="DCE7F2"/>
                </a:solidFill>
              </a:rPr>
              <a:t>Барилгын төслийн ашиг, мөнгөн урсгал, эрсдэлийг нэг загвараар удирдах нь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CC39FEC-BEB0-42AF-94A1-8256BEE18928}"/>
              </a:ext>
            </a:extLst>
          </p:cNvPr>
          <p:cNvSpPr>
            <a:spLocks noGrp="1"/>
          </p:cNvSpPr>
          <p:nvPr/>
        </p:nvSpPr>
        <p:spPr>
          <a:xfrm>
            <a:off x="8572500" y="857250"/>
            <a:ext cx="2476500" cy="4572000"/>
          </a:xfrm>
          <a:prstGeom prst="roundRect">
            <a:avLst>
              <a:gd name="adj" fmla="val 4615"/>
            </a:avLst>
          </a:prstGeom>
          <a:solidFill>
            <a:srgbClr val="F2A93B"/>
          </a:solidFill>
          <a:ln w="9525">
            <a:solidFill>
              <a:srgbClr val="F2A93B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17D0E6-8CA2-4D72-9AC8-5F2CAB64B531}"/>
              </a:ext>
            </a:extLst>
          </p:cNvPr>
          <p:cNvSpPr>
            <a:spLocks noGrp="1"/>
          </p:cNvSpPr>
          <p:nvPr/>
        </p:nvSpPr>
        <p:spPr>
          <a:xfrm>
            <a:off x="8896350" y="1257300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ЗОРИЛГО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B0A25B-8105-4CDD-B355-ECF90D2634BF}"/>
              </a:ext>
            </a:extLst>
          </p:cNvPr>
          <p:cNvSpPr>
            <a:spLocks noGrp="1"/>
          </p:cNvSpPr>
          <p:nvPr/>
        </p:nvSpPr>
        <p:spPr>
          <a:xfrm>
            <a:off x="8858250" y="1905000"/>
            <a:ext cx="19050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173B63"/>
                </a:solidFill>
              </a:defRPr>
            </a:pPr>
            <a:r>
              <a:rPr sz="2625" b="1">
                <a:solidFill>
                  <a:srgbClr val="173B63"/>
                </a:solidFill>
              </a:rPr>
              <a:t>Төсөв харах биш</a:t>
            </a:r>
          </a:p>
          <a:p>
            <a:endParaRPr sz="2625" b="1">
              <a:solidFill>
                <a:srgbClr val="173B63"/>
              </a:solidFill>
            </a:endParaRPr>
          </a:p>
          <a:p>
            <a:pPr algn="ctr">
              <a:defRPr sz="2625" b="1">
                <a:solidFill>
                  <a:srgbClr val="173B63"/>
                </a:solidFill>
              </a:defRPr>
            </a:pPr>
            <a:r>
              <a:rPr sz="2625" b="1">
                <a:solidFill>
                  <a:srgbClr val="173B63"/>
                </a:solidFill>
              </a:rPr>
              <a:t>ирээдүйн өртгийг</a:t>
            </a:r>
          </a:p>
          <a:p>
            <a:pPr algn="ctr">
              <a:defRPr sz="2625" b="1">
                <a:solidFill>
                  <a:srgbClr val="173B63"/>
                </a:solidFill>
              </a:defRPr>
            </a:pPr>
            <a:r>
              <a:rPr sz="2625" b="1">
                <a:solidFill>
                  <a:srgbClr val="173B63"/>
                </a:solidFill>
              </a:rPr>
              <a:t>удирдах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7AA59F-335D-4AD2-9892-3F687BC42691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476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Л.Түмэндэмбэрэл</a:t>
            </a:r>
          </a:p>
          <a:p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Зөвлөх инженер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CD15FE-E429-433E-8828-01A8DD000D55}"/>
              </a:ext>
            </a:extLst>
          </p:cNvPr>
          <p:cNvSpPr>
            <a:spLocks noGrp="1"/>
          </p:cNvSpPr>
          <p:nvPr/>
        </p:nvSpPr>
        <p:spPr>
          <a:xfrm>
            <a:off x="8572500" y="5715000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Эрдэм түм ХХК • 2026</a:t>
            </a:r>
          </a:p>
        </p:txBody>
      </p:sp>
    </p:spTree>
    <p:extLst>
      <p:ext uri="{BB962C8B-B14F-4D97-AF65-F5344CB8AC3E}">
        <p14:creationId xmlns:p14="http://schemas.microsoft.com/office/powerpoint/2010/main" val="682987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595C1F3-7CD8-46A6-8B24-C467AA3A120E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E687AB-8885-4B7C-ACC7-D5579C0A2595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Өртөг хэтрэх нь тооцооны бус, удирдлагын доголдол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BAA326-6C7E-4A10-91F2-D727974C506C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CB6438-592B-4801-8B2D-574BFB560226}"/>
              </a:ext>
            </a:extLst>
          </p:cNvPr>
          <p:cNvSpPr>
            <a:spLocks noGrp="1"/>
          </p:cNvSpPr>
          <p:nvPr/>
        </p:nvSpPr>
        <p:spPr>
          <a:xfrm>
            <a:off x="628650" y="1504950"/>
            <a:ext cx="1066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17212B"/>
                </a:solidFill>
              </a:defRPr>
            </a:pPr>
            <a:r>
              <a:rPr sz="1800" b="0">
                <a:solidFill>
                  <a:srgbClr val="17212B"/>
                </a:solidFill>
              </a:rPr>
              <a:t>Төсөл эхлэхэд үнэ тодорхой мэт боловч шийдвэр бүр өртгийн шинэ хувилбар үүсгэдэг.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3424FB6-4914-426A-8CC5-B81831EB5A3E}"/>
              </a:ext>
            </a:extLst>
          </p:cNvPr>
          <p:cNvSpPr>
            <a:spLocks noGrp="1"/>
          </p:cNvSpPr>
          <p:nvPr/>
        </p:nvSpPr>
        <p:spPr>
          <a:xfrm>
            <a:off x="628650" y="2238375"/>
            <a:ext cx="2457450" cy="2000250"/>
          </a:xfrm>
          <a:prstGeom prst="roundRect">
            <a:avLst>
              <a:gd name="adj" fmla="val 5714"/>
            </a:avLst>
          </a:prstGeom>
          <a:solidFill>
            <a:srgbClr val="F4F6F8"/>
          </a:solidFill>
          <a:ln w="9525">
            <a:solidFill>
              <a:srgbClr val="D9E2EA"/>
            </a:solidFill>
            <a:prstDash val="solid"/>
          </a:ln>
        </p:spPr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7E0CAD-6BF9-404E-9D1A-D30F1640A7E8}"/>
              </a:ext>
            </a:extLst>
          </p:cNvPr>
          <p:cNvSpPr>
            <a:spLocks noGrp="1"/>
          </p:cNvSpPr>
          <p:nvPr/>
        </p:nvSpPr>
        <p:spPr>
          <a:xfrm>
            <a:off x="628650" y="2238375"/>
            <a:ext cx="76200" cy="2000250"/>
          </a:xfrm>
          <a:prstGeom prst="roundRect">
            <a:avLst>
              <a:gd name="adj" fmla="val 50000"/>
            </a:avLst>
          </a:prstGeom>
          <a:solidFill>
            <a:srgbClr val="C54B4B"/>
          </a:solidFill>
          <a:ln w="9525">
            <a:solidFill>
              <a:srgbClr val="C54B4B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82DF56-A006-48F3-AD83-8A900E766742}"/>
              </a:ext>
            </a:extLst>
          </p:cNvPr>
          <p:cNvSpPr>
            <a:spLocks noGrp="1"/>
          </p:cNvSpPr>
          <p:nvPr/>
        </p:nvSpPr>
        <p:spPr>
          <a:xfrm>
            <a:off x="876300" y="2390775"/>
            <a:ext cx="2038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Хамрах хүрээ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1BCFA9-6C77-43BE-A49F-A30E6049EC4B}"/>
              </a:ext>
            </a:extLst>
          </p:cNvPr>
          <p:cNvSpPr>
            <a:spLocks noGrp="1"/>
          </p:cNvSpPr>
          <p:nvPr/>
        </p:nvSpPr>
        <p:spPr>
          <a:xfrm>
            <a:off x="876300" y="2790825"/>
            <a:ext cx="203835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Юу барих нь бүрэн тогтоогүй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684A24C-65A6-4868-BEBE-43F5F3367B99}"/>
              </a:ext>
            </a:extLst>
          </p:cNvPr>
          <p:cNvSpPr>
            <a:spLocks noGrp="1"/>
          </p:cNvSpPr>
          <p:nvPr/>
        </p:nvSpPr>
        <p:spPr>
          <a:xfrm>
            <a:off x="3352800" y="2238375"/>
            <a:ext cx="2457450" cy="2000250"/>
          </a:xfrm>
          <a:prstGeom prst="roundRect">
            <a:avLst>
              <a:gd name="adj" fmla="val 5714"/>
            </a:avLst>
          </a:prstGeom>
          <a:solidFill>
            <a:srgbClr val="F4F6F8"/>
          </a:solidFill>
          <a:ln w="9525">
            <a:solidFill>
              <a:srgbClr val="D9E2EA"/>
            </a:solidFill>
            <a:prstDash val="solid"/>
          </a:ln>
        </p:spPr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1934540-BD42-43B3-A137-55ACBFEED6BB}"/>
              </a:ext>
            </a:extLst>
          </p:cNvPr>
          <p:cNvSpPr>
            <a:spLocks noGrp="1"/>
          </p:cNvSpPr>
          <p:nvPr/>
        </p:nvSpPr>
        <p:spPr>
          <a:xfrm>
            <a:off x="3352800" y="2238375"/>
            <a:ext cx="76200" cy="2000250"/>
          </a:xfrm>
          <a:prstGeom prst="roundRect">
            <a:avLst>
              <a:gd name="adj" fmla="val 50000"/>
            </a:avLst>
          </a:prstGeom>
          <a:solidFill>
            <a:srgbClr val="F2A93B"/>
          </a:solidFill>
          <a:ln w="9525">
            <a:solidFill>
              <a:srgbClr val="F2A93B"/>
            </a:solidFill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42A85F-972F-44C9-ACA3-D3B3039D8BC8}"/>
              </a:ext>
            </a:extLst>
          </p:cNvPr>
          <p:cNvSpPr>
            <a:spLocks noGrp="1"/>
          </p:cNvSpPr>
          <p:nvPr/>
        </p:nvSpPr>
        <p:spPr>
          <a:xfrm>
            <a:off x="3600450" y="2390775"/>
            <a:ext cx="2038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Хугацаа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2BDAFF-0D8A-48CE-93DA-7C32B20075FC}"/>
              </a:ext>
            </a:extLst>
          </p:cNvPr>
          <p:cNvSpPr>
            <a:spLocks noGrp="1"/>
          </p:cNvSpPr>
          <p:nvPr/>
        </p:nvSpPr>
        <p:spPr>
          <a:xfrm>
            <a:off x="3600450" y="2790825"/>
            <a:ext cx="203835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Суналт нь шууд ба шууд бус зардал өсгөнө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681BC9-7665-4424-AE6B-AC00717F8926}"/>
              </a:ext>
            </a:extLst>
          </p:cNvPr>
          <p:cNvSpPr>
            <a:spLocks noGrp="1"/>
          </p:cNvSpPr>
          <p:nvPr/>
        </p:nvSpPr>
        <p:spPr>
          <a:xfrm>
            <a:off x="6076950" y="2238375"/>
            <a:ext cx="2457450" cy="2000250"/>
          </a:xfrm>
          <a:prstGeom prst="roundRect">
            <a:avLst>
              <a:gd name="adj" fmla="val 5714"/>
            </a:avLst>
          </a:prstGeom>
          <a:solidFill>
            <a:srgbClr val="F4F6F8"/>
          </a:solidFill>
          <a:ln w="9525">
            <a:solidFill>
              <a:srgbClr val="D9E2EA"/>
            </a:solidFill>
            <a:prstDash val="solid"/>
          </a:ln>
        </p:spPr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12800C2-33D1-4AD8-861F-A4E1552CE980}"/>
              </a:ext>
            </a:extLst>
          </p:cNvPr>
          <p:cNvSpPr>
            <a:spLocks noGrp="1"/>
          </p:cNvSpPr>
          <p:nvPr/>
        </p:nvSpPr>
        <p:spPr>
          <a:xfrm>
            <a:off x="6076950" y="2238375"/>
            <a:ext cx="76200" cy="2000250"/>
          </a:xfrm>
          <a:prstGeom prst="roundRect">
            <a:avLst>
              <a:gd name="adj" fmla="val 50000"/>
            </a:avLst>
          </a:prstGeom>
          <a:solidFill>
            <a:srgbClr val="2F6F9F"/>
          </a:solidFill>
          <a:ln w="9525">
            <a:solidFill>
              <a:srgbClr val="2F6F9F"/>
            </a:solidFill>
            <a:prstDash val="solid"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0F1C7A-3850-4DAD-949A-8A5F45635573}"/>
              </a:ext>
            </a:extLst>
          </p:cNvPr>
          <p:cNvSpPr>
            <a:spLocks noGrp="1"/>
          </p:cNvSpPr>
          <p:nvPr/>
        </p:nvSpPr>
        <p:spPr>
          <a:xfrm>
            <a:off x="6324600" y="2390775"/>
            <a:ext cx="2038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Үнэ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1FADEE-E0EA-4A87-88FC-C3C2C65FD384}"/>
              </a:ext>
            </a:extLst>
          </p:cNvPr>
          <p:cNvSpPr>
            <a:spLocks noGrp="1"/>
          </p:cNvSpPr>
          <p:nvPr/>
        </p:nvSpPr>
        <p:spPr>
          <a:xfrm>
            <a:off x="6324600" y="2790825"/>
            <a:ext cx="203835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Материал, валют, ложистик өөрчлөгдөнө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548DA01-E31C-49EE-972A-12D9EBE4DADF}"/>
              </a:ext>
            </a:extLst>
          </p:cNvPr>
          <p:cNvSpPr>
            <a:spLocks noGrp="1"/>
          </p:cNvSpPr>
          <p:nvPr/>
        </p:nvSpPr>
        <p:spPr>
          <a:xfrm>
            <a:off x="8801100" y="2238375"/>
            <a:ext cx="2457450" cy="2000250"/>
          </a:xfrm>
          <a:prstGeom prst="roundRect">
            <a:avLst>
              <a:gd name="adj" fmla="val 5714"/>
            </a:avLst>
          </a:prstGeom>
          <a:solidFill>
            <a:srgbClr val="F4F6F8"/>
          </a:solidFill>
          <a:ln w="9525">
            <a:solidFill>
              <a:srgbClr val="D9E2EA"/>
            </a:solidFill>
            <a:prstDash val="solid"/>
          </a:ln>
        </p:spPr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8916AF4-AF45-414A-804E-45233EE3F647}"/>
              </a:ext>
            </a:extLst>
          </p:cNvPr>
          <p:cNvSpPr>
            <a:spLocks noGrp="1"/>
          </p:cNvSpPr>
          <p:nvPr/>
        </p:nvSpPr>
        <p:spPr>
          <a:xfrm>
            <a:off x="8801100" y="2238375"/>
            <a:ext cx="76200" cy="2000250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 w="9525">
            <a:solidFill>
              <a:srgbClr val="2F855A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050D95-C54F-4DE4-AC24-EECB59F98342}"/>
              </a:ext>
            </a:extLst>
          </p:cNvPr>
          <p:cNvSpPr>
            <a:spLocks noGrp="1"/>
          </p:cNvSpPr>
          <p:nvPr/>
        </p:nvSpPr>
        <p:spPr>
          <a:xfrm>
            <a:off x="9048750" y="2390775"/>
            <a:ext cx="2038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Өөрчлөлт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A4CA21-C021-41EE-81BB-F832EA3E88FA}"/>
              </a:ext>
            </a:extLst>
          </p:cNvPr>
          <p:cNvSpPr>
            <a:spLocks noGrp="1"/>
          </p:cNvSpPr>
          <p:nvPr/>
        </p:nvSpPr>
        <p:spPr>
          <a:xfrm>
            <a:off x="9048750" y="2790825"/>
            <a:ext cx="203835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Зураг, захиалагч, талбайн шийдвэрүүд хуримтлагдана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3E07D45-A5CA-4C6F-9262-3B3D24689D54}"/>
              </a:ext>
            </a:extLst>
          </p:cNvPr>
          <p:cNvSpPr>
            <a:spLocks noGrp="1"/>
          </p:cNvSpPr>
          <p:nvPr/>
        </p:nvSpPr>
        <p:spPr>
          <a:xfrm>
            <a:off x="628650" y="4552950"/>
            <a:ext cx="10668000" cy="1123950"/>
          </a:xfrm>
          <a:prstGeom prst="roundRect">
            <a:avLst>
              <a:gd name="adj" fmla="val 10169"/>
            </a:avLst>
          </a:prstGeom>
          <a:solidFill>
            <a:srgbClr val="EAF2F8"/>
          </a:solidFill>
          <a:ln w="9525">
            <a:solidFill>
              <a:srgbClr val="C7D9E7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492111-4024-4E6D-8B9F-9740D72F1804}"/>
              </a:ext>
            </a:extLst>
          </p:cNvPr>
          <p:cNvSpPr>
            <a:spLocks noGrp="1"/>
          </p:cNvSpPr>
          <p:nvPr/>
        </p:nvSpPr>
        <p:spPr>
          <a:xfrm>
            <a:off x="876300" y="4714875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B63"/>
                </a:solidFill>
              </a:defRPr>
            </a:pPr>
            <a:r>
              <a:rPr sz="1650" b="1">
                <a:solidFill>
                  <a:srgbClr val="173B63"/>
                </a:solidFill>
              </a:rPr>
              <a:t>Удирдлагын асуулт: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CBE4EC-95AF-4DA7-940C-7091A8A4E7DD}"/>
              </a:ext>
            </a:extLst>
          </p:cNvPr>
          <p:cNvSpPr>
            <a:spLocks noGrp="1"/>
          </p:cNvSpPr>
          <p:nvPr/>
        </p:nvSpPr>
        <p:spPr>
          <a:xfrm>
            <a:off x="876300" y="5048250"/>
            <a:ext cx="990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73B63"/>
                </a:solidFill>
              </a:defRPr>
            </a:pPr>
            <a:r>
              <a:rPr sz="2025" b="1">
                <a:solidFill>
                  <a:srgbClr val="173B63"/>
                </a:solidFill>
              </a:rPr>
              <a:t>“Эцсийн өртөг хэд болох вэ, ямар нөхцөлд өөрчлөгдөх вэ, одоо ямар шийдвэр гаргах вэ?”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3BE129-E033-44AE-9799-7271DF6C8EED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7E4BAF6-C9C1-4272-AE58-0BE3117C108D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0120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EED7A12-8951-4CBB-A708-01DD4AC55F4F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0AEC49-5332-44DF-BEB5-7F75870FFC49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Хичээлийн төгсгөлд удирдлага таван шийдвэрийг гаргана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73D293-59A7-4E46-9AA8-5DC3C47482DC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CBD265B-0A6E-49B3-81E0-1ADD794F114B}"/>
              </a:ext>
            </a:extLst>
          </p:cNvPr>
          <p:cNvSpPr>
            <a:spLocks noGrp="1"/>
          </p:cNvSpPr>
          <p:nvPr/>
        </p:nvSpPr>
        <p:spPr>
          <a:xfrm>
            <a:off x="685800" y="15716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73B63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243753-091B-44C8-8E40-C57BD9C75E2E}"/>
              </a:ext>
            </a:extLst>
          </p:cNvPr>
          <p:cNvSpPr>
            <a:spLocks noGrp="1"/>
          </p:cNvSpPr>
          <p:nvPr/>
        </p:nvSpPr>
        <p:spPr>
          <a:xfrm>
            <a:off x="685800" y="1571625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4B0191-7242-479D-B548-4FAD58AD8AF0}"/>
              </a:ext>
            </a:extLst>
          </p:cNvPr>
          <p:cNvSpPr>
            <a:spLocks noGrp="1"/>
          </p:cNvSpPr>
          <p:nvPr/>
        </p:nvSpPr>
        <p:spPr>
          <a:xfrm>
            <a:off x="1428750" y="1571625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7212B"/>
                </a:solidFill>
              </a:defRPr>
            </a:pPr>
            <a:r>
              <a:rPr sz="1875" b="0">
                <a:solidFill>
                  <a:srgbClr val="17212B"/>
                </a:solidFill>
              </a:rPr>
              <a:t>Төсөв ба өртгийн загварын ялгааг таних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34517D2-093A-4F94-A180-198A598B9670}"/>
              </a:ext>
            </a:extLst>
          </p:cNvPr>
          <p:cNvSpPr>
            <a:spLocks noGrp="1"/>
          </p:cNvSpPr>
          <p:nvPr/>
        </p:nvSpPr>
        <p:spPr>
          <a:xfrm>
            <a:off x="685800" y="24384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73B63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2670C5-5BAB-42A4-A7D4-A9935C0CE1A3}"/>
              </a:ext>
            </a:extLst>
          </p:cNvPr>
          <p:cNvSpPr>
            <a:spLocks noGrp="1"/>
          </p:cNvSpPr>
          <p:nvPr/>
        </p:nvSpPr>
        <p:spPr>
          <a:xfrm>
            <a:off x="685800" y="243840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53B029-F53B-4FFD-BF22-5EEA7B4C8B19}"/>
              </a:ext>
            </a:extLst>
          </p:cNvPr>
          <p:cNvSpPr>
            <a:spLocks noGrp="1"/>
          </p:cNvSpPr>
          <p:nvPr/>
        </p:nvSpPr>
        <p:spPr>
          <a:xfrm>
            <a:off x="1428750" y="243840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7212B"/>
                </a:solidFill>
              </a:defRPr>
            </a:pPr>
            <a:r>
              <a:rPr sz="1875" b="0">
                <a:solidFill>
                  <a:srgbClr val="17212B"/>
                </a:solidFill>
              </a:rPr>
              <a:t>Төслийн суурь өртгийг зөв батлах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7A94312-E315-4796-8EE0-ACFAB0366FDC}"/>
              </a:ext>
            </a:extLst>
          </p:cNvPr>
          <p:cNvSpPr>
            <a:spLocks noGrp="1"/>
          </p:cNvSpPr>
          <p:nvPr/>
        </p:nvSpPr>
        <p:spPr>
          <a:xfrm>
            <a:off x="685800" y="33051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73B63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BE0920-971F-40D0-9F0B-187EA2A9DD9E}"/>
              </a:ext>
            </a:extLst>
          </p:cNvPr>
          <p:cNvSpPr>
            <a:spLocks noGrp="1"/>
          </p:cNvSpPr>
          <p:nvPr/>
        </p:nvSpPr>
        <p:spPr>
          <a:xfrm>
            <a:off x="685800" y="3305175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71C023-EEC6-407D-8841-97BE71D3D972}"/>
              </a:ext>
            </a:extLst>
          </p:cNvPr>
          <p:cNvSpPr>
            <a:spLocks noGrp="1"/>
          </p:cNvSpPr>
          <p:nvPr/>
        </p:nvSpPr>
        <p:spPr>
          <a:xfrm>
            <a:off x="1428750" y="3305175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7212B"/>
                </a:solidFill>
              </a:defRPr>
            </a:pPr>
            <a:r>
              <a:rPr sz="1875" b="0">
                <a:solidFill>
                  <a:srgbClr val="17212B"/>
                </a:solidFill>
              </a:rPr>
              <a:t>Хувилбар, эрсдэлийг мөнгөөр харьцуулах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7E81819-37E2-4DF6-8C3F-02AA81ABCE28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73B63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4D518B-B900-427F-B3E4-F4FF0783C186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79C73-4A2A-48C2-92E0-CD15377F846F}"/>
              </a:ext>
            </a:extLst>
          </p:cNvPr>
          <p:cNvSpPr>
            <a:spLocks noGrp="1"/>
          </p:cNvSpPr>
          <p:nvPr/>
        </p:nvSpPr>
        <p:spPr>
          <a:xfrm>
            <a:off x="1428750" y="417195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7212B"/>
                </a:solidFill>
              </a:defRPr>
            </a:pPr>
            <a:r>
              <a:rPr sz="1875" b="0">
                <a:solidFill>
                  <a:srgbClr val="17212B"/>
                </a:solidFill>
              </a:rPr>
              <a:t>Гүйцэтгэлийг өртөг-хугацаагаар зэрэг хянах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C6C4824-5841-4474-B44B-4FCA3EB7BCE6}"/>
              </a:ext>
            </a:extLst>
          </p:cNvPr>
          <p:cNvSpPr>
            <a:spLocks noGrp="1"/>
          </p:cNvSpPr>
          <p:nvPr/>
        </p:nvSpPr>
        <p:spPr>
          <a:xfrm>
            <a:off x="685800" y="50387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614192-7D0D-4C74-B835-30105EDC0A86}"/>
              </a:ext>
            </a:extLst>
          </p:cNvPr>
          <p:cNvSpPr>
            <a:spLocks noGrp="1"/>
          </p:cNvSpPr>
          <p:nvPr/>
        </p:nvSpPr>
        <p:spPr>
          <a:xfrm>
            <a:off x="685800" y="5038725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3B63"/>
                </a:solidFill>
              </a:defRPr>
            </a:pPr>
            <a:r>
              <a:rPr sz="1800" b="1">
                <a:solidFill>
                  <a:srgbClr val="173B63"/>
                </a:solidFill>
              </a:rPr>
              <a:t>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68F2FB-BA0B-4B19-B59B-9FBE666A9CD4}"/>
              </a:ext>
            </a:extLst>
          </p:cNvPr>
          <p:cNvSpPr>
            <a:spLocks noGrp="1"/>
          </p:cNvSpPr>
          <p:nvPr/>
        </p:nvSpPr>
        <p:spPr>
          <a:xfrm>
            <a:off x="1428750" y="5038725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12B"/>
                </a:solidFill>
              </a:defRPr>
            </a:pPr>
            <a:r>
              <a:rPr sz="1875" b="1">
                <a:solidFill>
                  <a:srgbClr val="17212B"/>
                </a:solidFill>
              </a:rPr>
              <a:t>90 хоногт компанийн тогтолцоо эхлүүлэх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7B099D-705E-488B-841B-4DB8EF4174BF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491275-7B77-451F-89D0-0FCB3616F70A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57080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8442C5C-5365-46F7-913E-A4AD9B93F98C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310305-5B8B-461E-B3CB-9296BB5FDE70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Төсөв нэг хариу өгдөг; өртгийн загвар олон хувилбар харуулдаг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522F17-3094-438B-BF2B-BCA965C30FC0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38B89D2-F485-499F-9D6D-E89EDDFB35B9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4762500" cy="2667000"/>
          </a:xfrm>
          <a:prstGeom prst="roundRect">
            <a:avLst>
              <a:gd name="adj" fmla="val 4286"/>
            </a:avLst>
          </a:prstGeom>
          <a:solidFill>
            <a:srgbClr val="F4F6F8"/>
          </a:solidFill>
          <a:ln w="9525">
            <a:solidFill>
              <a:srgbClr val="D9E2EA"/>
            </a:solidFill>
            <a:prstDash val="solid"/>
          </a:ln>
        </p:spPr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30C5358-BA89-49A3-9323-9CBCDDD3F881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76200" cy="2667000"/>
          </a:xfrm>
          <a:prstGeom prst="roundRect">
            <a:avLst>
              <a:gd name="adj" fmla="val 50000"/>
            </a:avLst>
          </a:prstGeom>
          <a:solidFill>
            <a:srgbClr val="5E6B78"/>
          </a:solidFill>
          <a:ln w="9525">
            <a:solidFill>
              <a:srgbClr val="5E6B78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041C0D-C5DF-44DC-A719-AAE58127556B}"/>
              </a:ext>
            </a:extLst>
          </p:cNvPr>
          <p:cNvSpPr>
            <a:spLocks noGrp="1"/>
          </p:cNvSpPr>
          <p:nvPr/>
        </p:nvSpPr>
        <p:spPr>
          <a:xfrm>
            <a:off x="933450" y="1962150"/>
            <a:ext cx="434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ТӨСӨВ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C3EBEA-EE02-43AE-85B5-E6B6D6D91CBD}"/>
              </a:ext>
            </a:extLst>
          </p:cNvPr>
          <p:cNvSpPr>
            <a:spLocks noGrp="1"/>
          </p:cNvSpPr>
          <p:nvPr/>
        </p:nvSpPr>
        <p:spPr>
          <a:xfrm>
            <a:off x="933450" y="2362200"/>
            <a:ext cx="4343400" cy="198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Тодорхой зураг, хэмжээ, норм, үнэд үндэслэсэн тухайн мөчийн тооцоо.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61C5E9-4DE4-4463-AD9D-EDA6241F8901}"/>
              </a:ext>
            </a:extLst>
          </p:cNvPr>
          <p:cNvSpPr>
            <a:spLocks noGrp="1"/>
          </p:cNvSpPr>
          <p:nvPr/>
        </p:nvSpPr>
        <p:spPr>
          <a:xfrm>
            <a:off x="6743700" y="1809750"/>
            <a:ext cx="4762500" cy="2667000"/>
          </a:xfrm>
          <a:prstGeom prst="roundRect">
            <a:avLst>
              <a:gd name="adj" fmla="val 4286"/>
            </a:avLst>
          </a:prstGeom>
          <a:solidFill>
            <a:srgbClr val="F4F6F8"/>
          </a:solidFill>
          <a:ln w="9525">
            <a:solidFill>
              <a:srgbClr val="D9E2EA"/>
            </a:solidFill>
            <a:prstDash val="solid"/>
          </a:ln>
        </p:spPr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5AD83AB-DEDC-4D3B-9A68-E34FAF9C4C1E}"/>
              </a:ext>
            </a:extLst>
          </p:cNvPr>
          <p:cNvSpPr>
            <a:spLocks noGrp="1"/>
          </p:cNvSpPr>
          <p:nvPr/>
        </p:nvSpPr>
        <p:spPr>
          <a:xfrm>
            <a:off x="6743700" y="1809750"/>
            <a:ext cx="76200" cy="2667000"/>
          </a:xfrm>
          <a:prstGeom prst="roundRect">
            <a:avLst>
              <a:gd name="adj" fmla="val 50000"/>
            </a:avLst>
          </a:prstGeom>
          <a:solidFill>
            <a:srgbClr val="F2A93B"/>
          </a:solidFill>
          <a:ln w="9525">
            <a:solidFill>
              <a:srgbClr val="F2A93B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93A686-AFFB-4750-82A0-F4A90EB1D06D}"/>
              </a:ext>
            </a:extLst>
          </p:cNvPr>
          <p:cNvSpPr>
            <a:spLocks noGrp="1"/>
          </p:cNvSpPr>
          <p:nvPr/>
        </p:nvSpPr>
        <p:spPr>
          <a:xfrm>
            <a:off x="6991350" y="1962150"/>
            <a:ext cx="4343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ӨРТГИЙН ЗАГВАР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2F969F-87C6-422A-95BB-A028A5249943}"/>
              </a:ext>
            </a:extLst>
          </p:cNvPr>
          <p:cNvSpPr>
            <a:spLocks noGrp="1"/>
          </p:cNvSpPr>
          <p:nvPr/>
        </p:nvSpPr>
        <p:spPr>
          <a:xfrm>
            <a:off x="6991350" y="2362200"/>
            <a:ext cx="4343400" cy="198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Хамрах хүрээ + хэмжээ + нөөц + хугацаа + эрсдэлийн хамаарлыг өөрчилж, эцсийн өртгийн хувилбаруудыг харуулна.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9F45A1-2804-4190-B520-AF840F710594}"/>
              </a:ext>
            </a:extLst>
          </p:cNvPr>
          <p:cNvSpPr>
            <a:spLocks noGrp="1"/>
          </p:cNvSpPr>
          <p:nvPr/>
        </p:nvSpPr>
        <p:spPr>
          <a:xfrm>
            <a:off x="1047750" y="4819650"/>
            <a:ext cx="381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950" b="1">
                <a:solidFill>
                  <a:srgbClr val="5E6B78"/>
                </a:solidFill>
              </a:defRPr>
            </a:pPr>
            <a:r>
              <a:rPr sz="1950" b="1">
                <a:solidFill>
                  <a:srgbClr val="5E6B78"/>
                </a:solidFill>
              </a:rPr>
              <a:t>Төсөв = суурь баримт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736E26-2215-4161-8941-074DFFBA7DB6}"/>
              </a:ext>
            </a:extLst>
          </p:cNvPr>
          <p:cNvSpPr>
            <a:spLocks noGrp="1"/>
          </p:cNvSpPr>
          <p:nvPr/>
        </p:nvSpPr>
        <p:spPr>
          <a:xfrm>
            <a:off x="7143750" y="48196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950" b="1">
                <a:solidFill>
                  <a:srgbClr val="173B63"/>
                </a:solidFill>
              </a:defRPr>
            </a:pPr>
            <a:r>
              <a:rPr sz="1950" b="1">
                <a:solidFill>
                  <a:srgbClr val="173B63"/>
                </a:solidFill>
              </a:rPr>
              <a:t>Загвар = шийдвэрийн хөдөлгүүр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2122D6-6454-4834-8F97-C11912185325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8F02B1-AD4C-4B7E-A8D1-50612CC3242F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9768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CC14C53-6D68-4802-B500-75CE619C2A9F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4A82BC3-E45A-4CFB-AC0B-F63F012F1BCD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Өртгийн инжиниринг бүх амьдралын мөчлөгийг нэвт дагана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D2BC7-535C-4A24-9404-77040BA0DA5F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25EC75-269E-4D96-ACC5-4D3C679D2916}"/>
              </a:ext>
            </a:extLst>
          </p:cNvPr>
          <p:cNvSpPr>
            <a:spLocks noGrp="1"/>
          </p:cNvSpPr>
          <p:nvPr/>
        </p:nvSpPr>
        <p:spPr>
          <a:xfrm>
            <a:off x="838200" y="3048000"/>
            <a:ext cx="10287000" cy="38100"/>
          </a:xfrm>
          <a:prstGeom prst="rect">
            <a:avLst/>
          </a:prstGeom>
          <a:solidFill>
            <a:srgbClr val="173B63"/>
          </a:solidFill>
          <a:ln w="0">
            <a:noFill/>
            <a:prstDash val="solid"/>
          </a:ln>
        </p:spPr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CA387DA-C27E-43F7-9D98-2E01CFF7268A}"/>
              </a:ext>
            </a:extLst>
          </p:cNvPr>
          <p:cNvSpPr>
            <a:spLocks noGrp="1"/>
          </p:cNvSpPr>
          <p:nvPr/>
        </p:nvSpPr>
        <p:spPr>
          <a:xfrm>
            <a:off x="762000" y="2790825"/>
            <a:ext cx="552450" cy="552450"/>
          </a:xfrm>
          <a:prstGeom prst="roundRect">
            <a:avLst>
              <a:gd name="adj" fmla="val 20690"/>
            </a:avLst>
          </a:prstGeom>
          <a:solidFill>
            <a:srgbClr val="2F6F9F"/>
          </a:solidFill>
          <a:ln w="0">
            <a:noFill/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C45480-8576-43E1-BD36-7F1416325A64}"/>
              </a:ext>
            </a:extLst>
          </p:cNvPr>
          <p:cNvSpPr>
            <a:spLocks noGrp="1"/>
          </p:cNvSpPr>
          <p:nvPr/>
        </p:nvSpPr>
        <p:spPr>
          <a:xfrm>
            <a:off x="762000" y="2790825"/>
            <a:ext cx="552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C737D0-040C-4E9C-92AE-F6F1B9D7E429}"/>
              </a:ext>
            </a:extLst>
          </p:cNvPr>
          <p:cNvSpPr>
            <a:spLocks noGrp="1"/>
          </p:cNvSpPr>
          <p:nvPr/>
        </p:nvSpPr>
        <p:spPr>
          <a:xfrm>
            <a:off x="457200" y="1809750"/>
            <a:ext cx="1162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73B63"/>
                </a:solidFill>
              </a:defRPr>
            </a:pPr>
            <a:r>
              <a:rPr sz="1575" b="1">
                <a:solidFill>
                  <a:srgbClr val="173B63"/>
                </a:solidFill>
              </a:rPr>
              <a:t>Санаа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41C99C-E3D6-4742-83D2-978DDCCA8916}"/>
              </a:ext>
            </a:extLst>
          </p:cNvPr>
          <p:cNvSpPr>
            <a:spLocks noGrp="1"/>
          </p:cNvSpPr>
          <p:nvPr/>
        </p:nvSpPr>
        <p:spPr>
          <a:xfrm>
            <a:off x="361950" y="360045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5E6B78"/>
                </a:solidFill>
              </a:defRPr>
            </a:pPr>
            <a:r>
              <a:rPr sz="1275" b="0">
                <a:solidFill>
                  <a:srgbClr val="5E6B78"/>
                </a:solidFill>
              </a:rPr>
              <a:t>Параметрийн үнэлгээ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B9826F-3DBD-40FC-9FEB-9BB7178ACDCF}"/>
              </a:ext>
            </a:extLst>
          </p:cNvPr>
          <p:cNvSpPr>
            <a:spLocks noGrp="1"/>
          </p:cNvSpPr>
          <p:nvPr/>
        </p:nvSpPr>
        <p:spPr>
          <a:xfrm>
            <a:off x="2524125" y="2790825"/>
            <a:ext cx="552450" cy="552450"/>
          </a:xfrm>
          <a:prstGeom prst="roundRect">
            <a:avLst>
              <a:gd name="adj" fmla="val 20690"/>
            </a:avLst>
          </a:prstGeom>
          <a:solidFill>
            <a:srgbClr val="2F6F9F"/>
          </a:solidFill>
          <a:ln w="0">
            <a:noFill/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FF6C3B-D208-491C-85B1-1CDA83D0853B}"/>
              </a:ext>
            </a:extLst>
          </p:cNvPr>
          <p:cNvSpPr>
            <a:spLocks noGrp="1"/>
          </p:cNvSpPr>
          <p:nvPr/>
        </p:nvSpPr>
        <p:spPr>
          <a:xfrm>
            <a:off x="2524125" y="2790825"/>
            <a:ext cx="552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F40013-FFE2-4EB4-AFCA-7776530B8D42}"/>
              </a:ext>
            </a:extLst>
          </p:cNvPr>
          <p:cNvSpPr>
            <a:spLocks noGrp="1"/>
          </p:cNvSpPr>
          <p:nvPr/>
        </p:nvSpPr>
        <p:spPr>
          <a:xfrm>
            <a:off x="2219325" y="1809750"/>
            <a:ext cx="1162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73B63"/>
                </a:solidFill>
              </a:defRPr>
            </a:pPr>
            <a:r>
              <a:rPr sz="1575" b="1">
                <a:solidFill>
                  <a:srgbClr val="173B63"/>
                </a:solidFill>
              </a:rPr>
              <a:t>ТЭЗҮ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3FCD4E-CE3D-4EB1-907E-3765AE60EAE3}"/>
              </a:ext>
            </a:extLst>
          </p:cNvPr>
          <p:cNvSpPr>
            <a:spLocks noGrp="1"/>
          </p:cNvSpPr>
          <p:nvPr/>
        </p:nvSpPr>
        <p:spPr>
          <a:xfrm>
            <a:off x="2124075" y="360045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5E6B78"/>
                </a:solidFill>
              </a:defRPr>
            </a:pPr>
            <a:r>
              <a:rPr sz="1275" b="0">
                <a:solidFill>
                  <a:srgbClr val="5E6B78"/>
                </a:solidFill>
              </a:rPr>
              <a:t>Хувилбар ба лимит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42E08EF-6DEA-45A2-9093-4F832C7E7864}"/>
              </a:ext>
            </a:extLst>
          </p:cNvPr>
          <p:cNvSpPr>
            <a:spLocks noGrp="1"/>
          </p:cNvSpPr>
          <p:nvPr/>
        </p:nvSpPr>
        <p:spPr>
          <a:xfrm>
            <a:off x="4286250" y="2790825"/>
            <a:ext cx="552450" cy="552450"/>
          </a:xfrm>
          <a:prstGeom prst="roundRect">
            <a:avLst>
              <a:gd name="adj" fmla="val 20690"/>
            </a:avLst>
          </a:prstGeom>
          <a:solidFill>
            <a:srgbClr val="2F6F9F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1874C5-94C1-477A-96B0-D25CC5FDD771}"/>
              </a:ext>
            </a:extLst>
          </p:cNvPr>
          <p:cNvSpPr>
            <a:spLocks noGrp="1"/>
          </p:cNvSpPr>
          <p:nvPr/>
        </p:nvSpPr>
        <p:spPr>
          <a:xfrm>
            <a:off x="4286250" y="2790825"/>
            <a:ext cx="552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DBF963-FC96-42EA-B8D4-C8507D51586D}"/>
              </a:ext>
            </a:extLst>
          </p:cNvPr>
          <p:cNvSpPr>
            <a:spLocks noGrp="1"/>
          </p:cNvSpPr>
          <p:nvPr/>
        </p:nvSpPr>
        <p:spPr>
          <a:xfrm>
            <a:off x="3981450" y="1809750"/>
            <a:ext cx="1162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73B63"/>
                </a:solidFill>
              </a:defRPr>
            </a:pPr>
            <a:r>
              <a:rPr sz="1575" b="1">
                <a:solidFill>
                  <a:srgbClr val="173B63"/>
                </a:solidFill>
              </a:rPr>
              <a:t>Зураг төсөл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1E50FF-F8DE-45DA-A510-760902D53C62}"/>
              </a:ext>
            </a:extLst>
          </p:cNvPr>
          <p:cNvSpPr>
            <a:spLocks noGrp="1"/>
          </p:cNvSpPr>
          <p:nvPr/>
        </p:nvSpPr>
        <p:spPr>
          <a:xfrm>
            <a:off x="3886200" y="360045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5E6B78"/>
                </a:solidFill>
              </a:defRPr>
            </a:pPr>
            <a:r>
              <a:rPr sz="1275" b="0">
                <a:solidFill>
                  <a:srgbClr val="5E6B78"/>
                </a:solidFill>
              </a:rPr>
              <a:t>Тоо хэмжээ ба төсөв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9509D17-DB5B-4C08-B690-EABC1E9FDF6D}"/>
              </a:ext>
            </a:extLst>
          </p:cNvPr>
          <p:cNvSpPr>
            <a:spLocks noGrp="1"/>
          </p:cNvSpPr>
          <p:nvPr/>
        </p:nvSpPr>
        <p:spPr>
          <a:xfrm>
            <a:off x="6048375" y="2790825"/>
            <a:ext cx="552450" cy="552450"/>
          </a:xfrm>
          <a:prstGeom prst="roundRect">
            <a:avLst>
              <a:gd name="adj" fmla="val 20690"/>
            </a:avLst>
          </a:prstGeom>
          <a:solidFill>
            <a:srgbClr val="2F6F9F"/>
          </a:solidFill>
          <a:ln w="0">
            <a:noFill/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08016E-BF5D-4B9C-BB0C-06E70634A94B}"/>
              </a:ext>
            </a:extLst>
          </p:cNvPr>
          <p:cNvSpPr>
            <a:spLocks noGrp="1"/>
          </p:cNvSpPr>
          <p:nvPr/>
        </p:nvSpPr>
        <p:spPr>
          <a:xfrm>
            <a:off x="6048375" y="2790825"/>
            <a:ext cx="552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2E3329-B923-40B3-9E51-7BB08B41243C}"/>
              </a:ext>
            </a:extLst>
          </p:cNvPr>
          <p:cNvSpPr>
            <a:spLocks noGrp="1"/>
          </p:cNvSpPr>
          <p:nvPr/>
        </p:nvSpPr>
        <p:spPr>
          <a:xfrm>
            <a:off x="5743575" y="1809750"/>
            <a:ext cx="1162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73B63"/>
                </a:solidFill>
              </a:defRPr>
            </a:pPr>
            <a:r>
              <a:rPr sz="1575" b="1">
                <a:solidFill>
                  <a:srgbClr val="173B63"/>
                </a:solidFill>
              </a:rPr>
              <a:t>Худалдан авалт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A49C08-0E4D-471F-9881-EB49935377A8}"/>
              </a:ext>
            </a:extLst>
          </p:cNvPr>
          <p:cNvSpPr>
            <a:spLocks noGrp="1"/>
          </p:cNvSpPr>
          <p:nvPr/>
        </p:nvSpPr>
        <p:spPr>
          <a:xfrm>
            <a:off x="5648325" y="360045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5E6B78"/>
                </a:solidFill>
              </a:defRPr>
            </a:pPr>
            <a:r>
              <a:rPr sz="1275" b="0">
                <a:solidFill>
                  <a:srgbClr val="5E6B78"/>
                </a:solidFill>
              </a:rPr>
              <a:t>Гэрээний үнэ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1D0A15E-F7C2-4FAF-9B63-A6D3CE32730D}"/>
              </a:ext>
            </a:extLst>
          </p:cNvPr>
          <p:cNvSpPr>
            <a:spLocks noGrp="1"/>
          </p:cNvSpPr>
          <p:nvPr/>
        </p:nvSpPr>
        <p:spPr>
          <a:xfrm>
            <a:off x="7810500" y="2790825"/>
            <a:ext cx="552450" cy="552450"/>
          </a:xfrm>
          <a:prstGeom prst="roundRect">
            <a:avLst>
              <a:gd name="adj" fmla="val 20690"/>
            </a:avLst>
          </a:prstGeom>
          <a:solidFill>
            <a:srgbClr val="2F6F9F"/>
          </a:solidFill>
          <a:ln w="0">
            <a:noFill/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DBC5C4-597A-4E69-B9F8-21152111DA4B}"/>
              </a:ext>
            </a:extLst>
          </p:cNvPr>
          <p:cNvSpPr>
            <a:spLocks noGrp="1"/>
          </p:cNvSpPr>
          <p:nvPr/>
        </p:nvSpPr>
        <p:spPr>
          <a:xfrm>
            <a:off x="7810500" y="2790825"/>
            <a:ext cx="552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D00AFA-025F-44C5-982B-90F9C073FDF3}"/>
              </a:ext>
            </a:extLst>
          </p:cNvPr>
          <p:cNvSpPr>
            <a:spLocks noGrp="1"/>
          </p:cNvSpPr>
          <p:nvPr/>
        </p:nvSpPr>
        <p:spPr>
          <a:xfrm>
            <a:off x="7505700" y="1809750"/>
            <a:ext cx="1162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73B63"/>
                </a:solidFill>
              </a:defRPr>
            </a:pPr>
            <a:r>
              <a:rPr sz="1575" b="1">
                <a:solidFill>
                  <a:srgbClr val="173B63"/>
                </a:solidFill>
              </a:rPr>
              <a:t>Барилга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1CB4D6-D31F-49D0-BF70-C4857C9EFBD0}"/>
              </a:ext>
            </a:extLst>
          </p:cNvPr>
          <p:cNvSpPr>
            <a:spLocks noGrp="1"/>
          </p:cNvSpPr>
          <p:nvPr/>
        </p:nvSpPr>
        <p:spPr>
          <a:xfrm>
            <a:off x="7410450" y="360045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5E6B78"/>
                </a:solidFill>
              </a:defRPr>
            </a:pPr>
            <a:r>
              <a:rPr sz="1275" b="0">
                <a:solidFill>
                  <a:srgbClr val="5E6B78"/>
                </a:solidFill>
              </a:rPr>
              <a:t>Гүйцэтгэл ба өөрчлөлт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2F82C23-741E-4CA2-B8CB-D32AC5530A74}"/>
              </a:ext>
            </a:extLst>
          </p:cNvPr>
          <p:cNvSpPr>
            <a:spLocks noGrp="1"/>
          </p:cNvSpPr>
          <p:nvPr/>
        </p:nvSpPr>
        <p:spPr>
          <a:xfrm>
            <a:off x="9572625" y="2790825"/>
            <a:ext cx="552450" cy="552450"/>
          </a:xfrm>
          <a:prstGeom prst="roundRect">
            <a:avLst>
              <a:gd name="adj" fmla="val 20690"/>
            </a:avLst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CD9B4C9-DE92-4E7E-88CB-0C4B30F5FC78}"/>
              </a:ext>
            </a:extLst>
          </p:cNvPr>
          <p:cNvSpPr>
            <a:spLocks noGrp="1"/>
          </p:cNvSpPr>
          <p:nvPr/>
        </p:nvSpPr>
        <p:spPr>
          <a:xfrm>
            <a:off x="9572625" y="2790825"/>
            <a:ext cx="552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3B63"/>
                </a:solidFill>
              </a:defRPr>
            </a:pPr>
            <a:r>
              <a:rPr sz="1650" b="1">
                <a:solidFill>
                  <a:srgbClr val="173B63"/>
                </a:solidFill>
              </a:rPr>
              <a:t>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2DF5E4E-C514-4779-BDEA-A02C8A4ECA10}"/>
              </a:ext>
            </a:extLst>
          </p:cNvPr>
          <p:cNvSpPr>
            <a:spLocks noGrp="1"/>
          </p:cNvSpPr>
          <p:nvPr/>
        </p:nvSpPr>
        <p:spPr>
          <a:xfrm>
            <a:off x="9267825" y="1809750"/>
            <a:ext cx="1162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73B63"/>
                </a:solidFill>
              </a:defRPr>
            </a:pPr>
            <a:r>
              <a:rPr sz="1575" b="1">
                <a:solidFill>
                  <a:srgbClr val="173B63"/>
                </a:solidFill>
              </a:rPr>
              <a:t>Ашиглалт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D688E01-C357-479F-ADB6-C79A23641BFF}"/>
              </a:ext>
            </a:extLst>
          </p:cNvPr>
          <p:cNvSpPr>
            <a:spLocks noGrp="1"/>
          </p:cNvSpPr>
          <p:nvPr/>
        </p:nvSpPr>
        <p:spPr>
          <a:xfrm>
            <a:off x="9172575" y="3600450"/>
            <a:ext cx="1381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0">
                <a:solidFill>
                  <a:srgbClr val="5E6B78"/>
                </a:solidFill>
              </a:defRPr>
            </a:pPr>
            <a:r>
              <a:rPr sz="1275" b="0">
                <a:solidFill>
                  <a:srgbClr val="5E6B78"/>
                </a:solidFill>
              </a:rPr>
              <a:t>Амьдралын мөчлөгийн өртөг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34A1D97-B627-4A58-8B88-F904CD74A9C1}"/>
              </a:ext>
            </a:extLst>
          </p:cNvPr>
          <p:cNvSpPr>
            <a:spLocks noGrp="1"/>
          </p:cNvSpPr>
          <p:nvPr/>
        </p:nvSpPr>
        <p:spPr>
          <a:xfrm>
            <a:off x="685800" y="4857750"/>
            <a:ext cx="10820400" cy="819150"/>
          </a:xfrm>
          <a:prstGeom prst="roundRect">
            <a:avLst>
              <a:gd name="adj" fmla="val 13953"/>
            </a:avLst>
          </a:prstGeom>
          <a:solidFill>
            <a:srgbClr val="EAF2F8"/>
          </a:solidFill>
          <a:ln w="9525">
            <a:solidFill>
              <a:srgbClr val="C7D9E7"/>
            </a:solidFill>
            <a:prstDash val="solid"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4F85F6-210D-4853-9217-3A63366D19B3}"/>
              </a:ext>
            </a:extLst>
          </p:cNvPr>
          <p:cNvSpPr>
            <a:spLocks noGrp="1"/>
          </p:cNvSpPr>
          <p:nvPr/>
        </p:nvSpPr>
        <p:spPr>
          <a:xfrm>
            <a:off x="904875" y="5048250"/>
            <a:ext cx="10382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173B63"/>
                </a:solidFill>
              </a:defRPr>
            </a:pPr>
            <a:r>
              <a:rPr sz="2025" b="1">
                <a:solidFill>
                  <a:srgbClr val="173B63"/>
                </a:solidFill>
              </a:rPr>
              <a:t>Нэг үе шатны “хямд” шийдвэр дараагийн шатанд өндөр зардал үүсгэж болно.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0BF3167-5A28-46C7-A388-627E37557219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43C2CEF-14BF-447B-B7C4-E66BEC6223B5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76884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B6886220-9661-419D-AE6D-7AA855534B7E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556356-3557-4A68-9723-F01237FEF584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Матриц удирдлага: үе шат бүрт өртөг, хугацаа, чанар, эрсдэлийг зэрэг харна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0F0CCE-C48D-4F45-913D-35B2E4609A17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A2B48A-541E-4D6A-B6A7-D602E8E999C7}"/>
              </a:ext>
            </a:extLst>
          </p:cNvPr>
          <p:cNvSpPr>
            <a:spLocks noGrp="1"/>
          </p:cNvSpPr>
          <p:nvPr/>
        </p:nvSpPr>
        <p:spPr>
          <a:xfrm>
            <a:off x="723900" y="212407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7212B"/>
                </a:solidFill>
              </a:defRPr>
            </a:pPr>
            <a:r>
              <a:rPr sz="1350" b="1">
                <a:solidFill>
                  <a:srgbClr val="17212B"/>
                </a:solidFill>
              </a:rPr>
              <a:t>Санаа / ТЭЗҮ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291661-A738-42D1-8829-3C61B202C305}"/>
              </a:ext>
            </a:extLst>
          </p:cNvPr>
          <p:cNvSpPr>
            <a:spLocks noGrp="1"/>
          </p:cNvSpPr>
          <p:nvPr/>
        </p:nvSpPr>
        <p:spPr>
          <a:xfrm>
            <a:off x="723900" y="279082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Зураг төсөл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8BABAE-4467-437E-94F5-9E548124A0C6}"/>
              </a:ext>
            </a:extLst>
          </p:cNvPr>
          <p:cNvSpPr>
            <a:spLocks noGrp="1"/>
          </p:cNvSpPr>
          <p:nvPr/>
        </p:nvSpPr>
        <p:spPr>
          <a:xfrm>
            <a:off x="723900" y="345757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Худалдан авалт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2BE57-2218-4FAE-BE7D-5072C72A80C0}"/>
              </a:ext>
            </a:extLst>
          </p:cNvPr>
          <p:cNvSpPr>
            <a:spLocks noGrp="1"/>
          </p:cNvSpPr>
          <p:nvPr/>
        </p:nvSpPr>
        <p:spPr>
          <a:xfrm>
            <a:off x="723900" y="412432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Барилга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B69569-80E1-4546-90D9-6C5E894EE85B}"/>
              </a:ext>
            </a:extLst>
          </p:cNvPr>
          <p:cNvSpPr>
            <a:spLocks noGrp="1"/>
          </p:cNvSpPr>
          <p:nvPr/>
        </p:nvSpPr>
        <p:spPr>
          <a:xfrm>
            <a:off x="723900" y="479107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Хүлээлгэн өгөх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E56551-BB1F-4F9C-93C1-37678A68D9E6}"/>
              </a:ext>
            </a:extLst>
          </p:cNvPr>
          <p:cNvSpPr>
            <a:spLocks noGrp="1"/>
          </p:cNvSpPr>
          <p:nvPr/>
        </p:nvSpPr>
        <p:spPr>
          <a:xfrm>
            <a:off x="3143250" y="1581150"/>
            <a:ext cx="1619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Өртөг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AD44FF-5AA5-4D0C-892F-341971431987}"/>
              </a:ext>
            </a:extLst>
          </p:cNvPr>
          <p:cNvSpPr>
            <a:spLocks noGrp="1"/>
          </p:cNvSpPr>
          <p:nvPr/>
        </p:nvSpPr>
        <p:spPr>
          <a:xfrm>
            <a:off x="5095875" y="1581150"/>
            <a:ext cx="1619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Хугацаа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DB58A-F681-4CA3-A06C-6DD2FD38D74F}"/>
              </a:ext>
            </a:extLst>
          </p:cNvPr>
          <p:cNvSpPr>
            <a:spLocks noGrp="1"/>
          </p:cNvSpPr>
          <p:nvPr/>
        </p:nvSpPr>
        <p:spPr>
          <a:xfrm>
            <a:off x="7048500" y="1581150"/>
            <a:ext cx="1619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Чанар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C5EC139-E8CC-4F18-BCD7-917361AE970E}"/>
              </a:ext>
            </a:extLst>
          </p:cNvPr>
          <p:cNvSpPr>
            <a:spLocks noGrp="1"/>
          </p:cNvSpPr>
          <p:nvPr/>
        </p:nvSpPr>
        <p:spPr>
          <a:xfrm>
            <a:off x="9001125" y="1581150"/>
            <a:ext cx="1619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Эрсдэл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1D47216-5FCD-46E9-A4A5-B84A0F868A3B}"/>
              </a:ext>
            </a:extLst>
          </p:cNvPr>
          <p:cNvSpPr>
            <a:spLocks noGrp="1"/>
          </p:cNvSpPr>
          <p:nvPr/>
        </p:nvSpPr>
        <p:spPr>
          <a:xfrm>
            <a:off x="3048000" y="20764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EAF2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CCA0E2-E72F-486A-98C6-D14FC6202762}"/>
              </a:ext>
            </a:extLst>
          </p:cNvPr>
          <p:cNvSpPr>
            <a:spLocks noGrp="1"/>
          </p:cNvSpPr>
          <p:nvPr/>
        </p:nvSpPr>
        <p:spPr>
          <a:xfrm>
            <a:off x="3048000" y="20764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DB739D8-CE09-4B79-A907-EA9001618CA6}"/>
              </a:ext>
            </a:extLst>
          </p:cNvPr>
          <p:cNvSpPr>
            <a:spLocks noGrp="1"/>
          </p:cNvSpPr>
          <p:nvPr/>
        </p:nvSpPr>
        <p:spPr>
          <a:xfrm>
            <a:off x="5000625" y="20764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352A31-E39C-4680-B3AC-609844873636}"/>
              </a:ext>
            </a:extLst>
          </p:cNvPr>
          <p:cNvSpPr>
            <a:spLocks noGrp="1"/>
          </p:cNvSpPr>
          <p:nvPr/>
        </p:nvSpPr>
        <p:spPr>
          <a:xfrm>
            <a:off x="5000625" y="20764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BC450D1-5AC7-480D-8CDA-733382C2187B}"/>
              </a:ext>
            </a:extLst>
          </p:cNvPr>
          <p:cNvSpPr>
            <a:spLocks noGrp="1"/>
          </p:cNvSpPr>
          <p:nvPr/>
        </p:nvSpPr>
        <p:spPr>
          <a:xfrm>
            <a:off x="6953250" y="20764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D88233-C5DA-44CB-8140-0EE37F9DB619}"/>
              </a:ext>
            </a:extLst>
          </p:cNvPr>
          <p:cNvSpPr>
            <a:spLocks noGrp="1"/>
          </p:cNvSpPr>
          <p:nvPr/>
        </p:nvSpPr>
        <p:spPr>
          <a:xfrm>
            <a:off x="6953250" y="20764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E77B482-BA1E-47EF-A90F-C344643664DB}"/>
              </a:ext>
            </a:extLst>
          </p:cNvPr>
          <p:cNvSpPr>
            <a:spLocks noGrp="1"/>
          </p:cNvSpPr>
          <p:nvPr/>
        </p:nvSpPr>
        <p:spPr>
          <a:xfrm>
            <a:off x="8905875" y="20764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EAF2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DC06FB-103C-43C5-A6A0-499933DF9287}"/>
              </a:ext>
            </a:extLst>
          </p:cNvPr>
          <p:cNvSpPr>
            <a:spLocks noGrp="1"/>
          </p:cNvSpPr>
          <p:nvPr/>
        </p:nvSpPr>
        <p:spPr>
          <a:xfrm>
            <a:off x="8905875" y="20764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BEA6C58-2A68-4DCC-A9F9-9BD2A02D0A7F}"/>
              </a:ext>
            </a:extLst>
          </p:cNvPr>
          <p:cNvSpPr>
            <a:spLocks noGrp="1"/>
          </p:cNvSpPr>
          <p:nvPr/>
        </p:nvSpPr>
        <p:spPr>
          <a:xfrm>
            <a:off x="3048000" y="274320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A05B777-FE1D-4A10-98D7-D42B39DEA937}"/>
              </a:ext>
            </a:extLst>
          </p:cNvPr>
          <p:cNvSpPr>
            <a:spLocks noGrp="1"/>
          </p:cNvSpPr>
          <p:nvPr/>
        </p:nvSpPr>
        <p:spPr>
          <a:xfrm>
            <a:off x="3048000" y="274320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55A7D19-EDEC-42E8-BB04-C1948B0D25C7}"/>
              </a:ext>
            </a:extLst>
          </p:cNvPr>
          <p:cNvSpPr>
            <a:spLocks noGrp="1"/>
          </p:cNvSpPr>
          <p:nvPr/>
        </p:nvSpPr>
        <p:spPr>
          <a:xfrm>
            <a:off x="5000625" y="274320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B9CD426-6FE4-4F97-B2E1-F7A95BBC374F}"/>
              </a:ext>
            </a:extLst>
          </p:cNvPr>
          <p:cNvSpPr>
            <a:spLocks noGrp="1"/>
          </p:cNvSpPr>
          <p:nvPr/>
        </p:nvSpPr>
        <p:spPr>
          <a:xfrm>
            <a:off x="5000625" y="274320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BA8BFED-479B-4FBE-A4BB-B98873B7F981}"/>
              </a:ext>
            </a:extLst>
          </p:cNvPr>
          <p:cNvSpPr>
            <a:spLocks noGrp="1"/>
          </p:cNvSpPr>
          <p:nvPr/>
        </p:nvSpPr>
        <p:spPr>
          <a:xfrm>
            <a:off x="6953250" y="274320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EAF2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B21A95-A97F-48CB-B159-9AE2ADB09FE4}"/>
              </a:ext>
            </a:extLst>
          </p:cNvPr>
          <p:cNvSpPr>
            <a:spLocks noGrp="1"/>
          </p:cNvSpPr>
          <p:nvPr/>
        </p:nvSpPr>
        <p:spPr>
          <a:xfrm>
            <a:off x="6953250" y="274320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48D970C-1ECF-40EF-A1F3-9C226C53047A}"/>
              </a:ext>
            </a:extLst>
          </p:cNvPr>
          <p:cNvSpPr>
            <a:spLocks noGrp="1"/>
          </p:cNvSpPr>
          <p:nvPr/>
        </p:nvSpPr>
        <p:spPr>
          <a:xfrm>
            <a:off x="8905875" y="274320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044C3A0-5EF3-489D-9066-D372C7983EA4}"/>
              </a:ext>
            </a:extLst>
          </p:cNvPr>
          <p:cNvSpPr>
            <a:spLocks noGrp="1"/>
          </p:cNvSpPr>
          <p:nvPr/>
        </p:nvSpPr>
        <p:spPr>
          <a:xfrm>
            <a:off x="8905875" y="274320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3EC5F21-1C4D-466E-9B0F-05EEB0965948}"/>
              </a:ext>
            </a:extLst>
          </p:cNvPr>
          <p:cNvSpPr>
            <a:spLocks noGrp="1"/>
          </p:cNvSpPr>
          <p:nvPr/>
        </p:nvSpPr>
        <p:spPr>
          <a:xfrm>
            <a:off x="3048000" y="34099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1814562-D616-46EF-8DF8-DD8F04A98B31}"/>
              </a:ext>
            </a:extLst>
          </p:cNvPr>
          <p:cNvSpPr>
            <a:spLocks noGrp="1"/>
          </p:cNvSpPr>
          <p:nvPr/>
        </p:nvSpPr>
        <p:spPr>
          <a:xfrm>
            <a:off x="3048000" y="34099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015B100-9C0E-4A17-937F-A42AD30F9B2B}"/>
              </a:ext>
            </a:extLst>
          </p:cNvPr>
          <p:cNvSpPr>
            <a:spLocks noGrp="1"/>
          </p:cNvSpPr>
          <p:nvPr/>
        </p:nvSpPr>
        <p:spPr>
          <a:xfrm>
            <a:off x="5000625" y="34099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EAF2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396F8CC-F2F1-4D7B-8C88-9B2F13C326D3}"/>
              </a:ext>
            </a:extLst>
          </p:cNvPr>
          <p:cNvSpPr>
            <a:spLocks noGrp="1"/>
          </p:cNvSpPr>
          <p:nvPr/>
        </p:nvSpPr>
        <p:spPr>
          <a:xfrm>
            <a:off x="5000625" y="34099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D9D676D-F9C8-45D2-B94B-96F27ED7755D}"/>
              </a:ext>
            </a:extLst>
          </p:cNvPr>
          <p:cNvSpPr>
            <a:spLocks noGrp="1"/>
          </p:cNvSpPr>
          <p:nvPr/>
        </p:nvSpPr>
        <p:spPr>
          <a:xfrm>
            <a:off x="6953250" y="34099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926EBB-D9F2-4666-9146-25F9810BDB1B}"/>
              </a:ext>
            </a:extLst>
          </p:cNvPr>
          <p:cNvSpPr>
            <a:spLocks noGrp="1"/>
          </p:cNvSpPr>
          <p:nvPr/>
        </p:nvSpPr>
        <p:spPr>
          <a:xfrm>
            <a:off x="6953250" y="34099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68D1D21-D6FF-484F-A1D5-236BCBBCCE95}"/>
              </a:ext>
            </a:extLst>
          </p:cNvPr>
          <p:cNvSpPr>
            <a:spLocks noGrp="1"/>
          </p:cNvSpPr>
          <p:nvPr/>
        </p:nvSpPr>
        <p:spPr>
          <a:xfrm>
            <a:off x="8905875" y="34099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0C0A7E9-0BE2-41C4-9305-9E8EEB191778}"/>
              </a:ext>
            </a:extLst>
          </p:cNvPr>
          <p:cNvSpPr>
            <a:spLocks noGrp="1"/>
          </p:cNvSpPr>
          <p:nvPr/>
        </p:nvSpPr>
        <p:spPr>
          <a:xfrm>
            <a:off x="8905875" y="34099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6559579-742E-4E71-A13C-0288C0A9D613}"/>
              </a:ext>
            </a:extLst>
          </p:cNvPr>
          <p:cNvSpPr>
            <a:spLocks noGrp="1"/>
          </p:cNvSpPr>
          <p:nvPr/>
        </p:nvSpPr>
        <p:spPr>
          <a:xfrm>
            <a:off x="3048000" y="407670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EAF2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E85D15E-3585-41F7-ACFA-3CA793CD7970}"/>
              </a:ext>
            </a:extLst>
          </p:cNvPr>
          <p:cNvSpPr>
            <a:spLocks noGrp="1"/>
          </p:cNvSpPr>
          <p:nvPr/>
        </p:nvSpPr>
        <p:spPr>
          <a:xfrm>
            <a:off x="3048000" y="407670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878EC3F-7C6A-4327-A6F6-5340012DA27C}"/>
              </a:ext>
            </a:extLst>
          </p:cNvPr>
          <p:cNvSpPr>
            <a:spLocks noGrp="1"/>
          </p:cNvSpPr>
          <p:nvPr/>
        </p:nvSpPr>
        <p:spPr>
          <a:xfrm>
            <a:off x="5000625" y="407670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974181D-0E66-4874-B9E0-642D4A63FD08}"/>
              </a:ext>
            </a:extLst>
          </p:cNvPr>
          <p:cNvSpPr>
            <a:spLocks noGrp="1"/>
          </p:cNvSpPr>
          <p:nvPr/>
        </p:nvSpPr>
        <p:spPr>
          <a:xfrm>
            <a:off x="5000625" y="407670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EE1A1FF-925C-4ED2-AEB4-75ED2ACBDDF0}"/>
              </a:ext>
            </a:extLst>
          </p:cNvPr>
          <p:cNvSpPr>
            <a:spLocks noGrp="1"/>
          </p:cNvSpPr>
          <p:nvPr/>
        </p:nvSpPr>
        <p:spPr>
          <a:xfrm>
            <a:off x="6953250" y="407670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6ED40FE-A02D-41E6-BEC8-F56326A351B7}"/>
              </a:ext>
            </a:extLst>
          </p:cNvPr>
          <p:cNvSpPr>
            <a:spLocks noGrp="1"/>
          </p:cNvSpPr>
          <p:nvPr/>
        </p:nvSpPr>
        <p:spPr>
          <a:xfrm>
            <a:off x="6953250" y="407670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5D6E861-6DF0-48E3-B81B-626A1B746567}"/>
              </a:ext>
            </a:extLst>
          </p:cNvPr>
          <p:cNvSpPr>
            <a:spLocks noGrp="1"/>
          </p:cNvSpPr>
          <p:nvPr/>
        </p:nvSpPr>
        <p:spPr>
          <a:xfrm>
            <a:off x="8905875" y="407670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EAF2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C9ED233-85D3-44D5-A788-C74D4FEC622F}"/>
              </a:ext>
            </a:extLst>
          </p:cNvPr>
          <p:cNvSpPr>
            <a:spLocks noGrp="1"/>
          </p:cNvSpPr>
          <p:nvPr/>
        </p:nvSpPr>
        <p:spPr>
          <a:xfrm>
            <a:off x="8905875" y="407670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D22FA88-A1F7-4C9D-BCE4-082D4868DE83}"/>
              </a:ext>
            </a:extLst>
          </p:cNvPr>
          <p:cNvSpPr>
            <a:spLocks noGrp="1"/>
          </p:cNvSpPr>
          <p:nvPr/>
        </p:nvSpPr>
        <p:spPr>
          <a:xfrm>
            <a:off x="3048000" y="47434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93A147-E739-4D8A-8FD5-FC528A3908DC}"/>
              </a:ext>
            </a:extLst>
          </p:cNvPr>
          <p:cNvSpPr>
            <a:spLocks noGrp="1"/>
          </p:cNvSpPr>
          <p:nvPr/>
        </p:nvSpPr>
        <p:spPr>
          <a:xfrm>
            <a:off x="3048000" y="47434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3B63"/>
                </a:solidFill>
              </a:defRPr>
            </a:pPr>
            <a:r>
              <a:rPr sz="120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A06AB57-0A07-445E-A617-10202F8C35FB}"/>
              </a:ext>
            </a:extLst>
          </p:cNvPr>
          <p:cNvSpPr>
            <a:spLocks noGrp="1"/>
          </p:cNvSpPr>
          <p:nvPr/>
        </p:nvSpPr>
        <p:spPr>
          <a:xfrm>
            <a:off x="5000625" y="47434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D98BB87-B6B7-486C-ADAA-6B2DD65D973B}"/>
              </a:ext>
            </a:extLst>
          </p:cNvPr>
          <p:cNvSpPr>
            <a:spLocks noGrp="1"/>
          </p:cNvSpPr>
          <p:nvPr/>
        </p:nvSpPr>
        <p:spPr>
          <a:xfrm>
            <a:off x="5000625" y="47434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AE3CE33-05DE-4C49-9488-18C79FCFD35E}"/>
              </a:ext>
            </a:extLst>
          </p:cNvPr>
          <p:cNvSpPr>
            <a:spLocks noGrp="1"/>
          </p:cNvSpPr>
          <p:nvPr/>
        </p:nvSpPr>
        <p:spPr>
          <a:xfrm>
            <a:off x="6953250" y="47434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EAF2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4EAA097-C1CA-4CD5-837A-36BB609823A0}"/>
              </a:ext>
            </a:extLst>
          </p:cNvPr>
          <p:cNvSpPr>
            <a:spLocks noGrp="1"/>
          </p:cNvSpPr>
          <p:nvPr/>
        </p:nvSpPr>
        <p:spPr>
          <a:xfrm>
            <a:off x="6953250" y="47434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57080BD-0189-4B79-8B11-28F39D7FB311}"/>
              </a:ext>
            </a:extLst>
          </p:cNvPr>
          <p:cNvSpPr>
            <a:spLocks noGrp="1"/>
          </p:cNvSpPr>
          <p:nvPr/>
        </p:nvSpPr>
        <p:spPr>
          <a:xfrm>
            <a:off x="8905875" y="4743450"/>
            <a:ext cx="1714500" cy="495300"/>
          </a:xfrm>
          <a:prstGeom prst="roundRect">
            <a:avLst>
              <a:gd name="adj" fmla="val 23077"/>
            </a:avLst>
          </a:prstGeom>
          <a:solidFill>
            <a:srgbClr val="F4F6F8"/>
          </a:solidFill>
          <a:ln w="9525">
            <a:solidFill>
              <a:srgbClr val="D7E0E7"/>
            </a:solidFill>
            <a:prstDash val="solid"/>
          </a:ln>
        </p:spPr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6317AB6-98B0-4CD7-A13F-205AED064EA3}"/>
              </a:ext>
            </a:extLst>
          </p:cNvPr>
          <p:cNvSpPr>
            <a:spLocks noGrp="1"/>
          </p:cNvSpPr>
          <p:nvPr/>
        </p:nvSpPr>
        <p:spPr>
          <a:xfrm>
            <a:off x="8905875" y="4743450"/>
            <a:ext cx="171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0">
                <a:solidFill>
                  <a:srgbClr val="5E6B78"/>
                </a:solidFill>
              </a:defRPr>
            </a:pPr>
            <a:r>
              <a:rPr sz="1200" b="0">
                <a:solidFill>
                  <a:srgbClr val="5E6B78"/>
                </a:solidFill>
              </a:rPr>
              <a:t>Хяналт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EAF339F-F2A4-47F8-B1D1-CFCAC8118D3D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97EF7D2-DAE5-47B7-A7E2-C165D3F66D81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04183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42833D9-5D5A-497E-B35E-FEA78173E852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A57A7C-237F-46C7-A9B3-83EEA87B9374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Өртгийн загвар таван давхар өгөгдлөөс бүтнэ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F1587E-06B7-49F4-8794-7294C8244B6D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0287DC1-D27F-4C1E-82F6-575E52876996}"/>
              </a:ext>
            </a:extLst>
          </p:cNvPr>
          <p:cNvSpPr>
            <a:spLocks noGrp="1"/>
          </p:cNvSpPr>
          <p:nvPr/>
        </p:nvSpPr>
        <p:spPr>
          <a:xfrm>
            <a:off x="1143000" y="1557337"/>
            <a:ext cx="8572500" cy="619125"/>
          </a:xfrm>
          <a:prstGeom prst="roundRect">
            <a:avLst>
              <a:gd name="adj" fmla="val 18462"/>
            </a:avLst>
          </a:prstGeom>
          <a:solidFill>
            <a:srgbClr val="173B63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3596E5-C2C0-4FCF-A27E-91A0C683BA0D}"/>
              </a:ext>
            </a:extLst>
          </p:cNvPr>
          <p:cNvSpPr>
            <a:spLocks noGrp="1"/>
          </p:cNvSpPr>
          <p:nvPr/>
        </p:nvSpPr>
        <p:spPr>
          <a:xfrm>
            <a:off x="1428750" y="1647825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1. Хамрах хүрээ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29C8B4-F166-4B30-916E-DC6573FFAE22}"/>
              </a:ext>
            </a:extLst>
          </p:cNvPr>
          <p:cNvSpPr>
            <a:spLocks noGrp="1"/>
          </p:cNvSpPr>
          <p:nvPr/>
        </p:nvSpPr>
        <p:spPr>
          <a:xfrm>
            <a:off x="4476750" y="1647825"/>
            <a:ext cx="4476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425" b="0">
                <a:solidFill>
                  <a:srgbClr val="FFFFFF"/>
                </a:solidFill>
              </a:defRPr>
            </a:pPr>
            <a:r>
              <a:rPr sz="1425" b="0" dirty="0">
                <a:solidFill>
                  <a:srgbClr val="FFFFFF"/>
                </a:solidFill>
              </a:rPr>
              <a:t>WBS, </a:t>
            </a:r>
            <a:r>
              <a:rPr sz="1425" b="0" dirty="0" err="1">
                <a:solidFill>
                  <a:srgbClr val="FFFFFF"/>
                </a:solidFill>
              </a:rPr>
              <a:t>техникийн</a:t>
            </a:r>
            <a:r>
              <a:rPr sz="1425" b="0" dirty="0">
                <a:solidFill>
                  <a:srgbClr val="FFFFFF"/>
                </a:solidFill>
              </a:rPr>
              <a:t> </a:t>
            </a:r>
            <a:r>
              <a:rPr sz="1425" b="0" dirty="0" err="1">
                <a:solidFill>
                  <a:srgbClr val="FFFFFF"/>
                </a:solidFill>
              </a:rPr>
              <a:t>шаардлага</a:t>
            </a:r>
            <a:endParaRPr sz="1425" b="0" dirty="0">
              <a:solidFill>
                <a:srgbClr val="FFFFFF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30BB571-F9A6-479B-8506-2FC4F176C4E7}"/>
              </a:ext>
            </a:extLst>
          </p:cNvPr>
          <p:cNvSpPr>
            <a:spLocks noGrp="1"/>
          </p:cNvSpPr>
          <p:nvPr/>
        </p:nvSpPr>
        <p:spPr>
          <a:xfrm>
            <a:off x="1409700" y="2400300"/>
            <a:ext cx="8039100" cy="619125"/>
          </a:xfrm>
          <a:prstGeom prst="roundRect">
            <a:avLst>
              <a:gd name="adj" fmla="val 18462"/>
            </a:avLst>
          </a:prstGeom>
          <a:solidFill>
            <a:srgbClr val="2F6F9F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BA32B7-5CD1-4A5A-BE20-8C925C0D4E0E}"/>
              </a:ext>
            </a:extLst>
          </p:cNvPr>
          <p:cNvSpPr>
            <a:spLocks noGrp="1"/>
          </p:cNvSpPr>
          <p:nvPr/>
        </p:nvSpPr>
        <p:spPr>
          <a:xfrm>
            <a:off x="1695450" y="247650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2. Тоо хэмжээ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7D03D9-A888-4F2C-A649-B4AF394F0A84}"/>
              </a:ext>
            </a:extLst>
          </p:cNvPr>
          <p:cNvSpPr>
            <a:spLocks noGrp="1"/>
          </p:cNvSpPr>
          <p:nvPr/>
        </p:nvSpPr>
        <p:spPr>
          <a:xfrm>
            <a:off x="4572000" y="2476500"/>
            <a:ext cx="4000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BIM / зураг / ажлын хэмжээ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36EE596-9D3A-401B-9D1D-F7ECD6ED000E}"/>
              </a:ext>
            </a:extLst>
          </p:cNvPr>
          <p:cNvSpPr>
            <a:spLocks noGrp="1"/>
          </p:cNvSpPr>
          <p:nvPr/>
        </p:nvSpPr>
        <p:spPr>
          <a:xfrm>
            <a:off x="1676400" y="3228975"/>
            <a:ext cx="7505700" cy="619125"/>
          </a:xfrm>
          <a:prstGeom prst="roundRect">
            <a:avLst>
              <a:gd name="adj" fmla="val 18462"/>
            </a:avLst>
          </a:prstGeom>
          <a:solidFill>
            <a:srgbClr val="4F88AF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B64041-9AF7-4636-8A25-31656093482D}"/>
              </a:ext>
            </a:extLst>
          </p:cNvPr>
          <p:cNvSpPr>
            <a:spLocks noGrp="1"/>
          </p:cNvSpPr>
          <p:nvPr/>
        </p:nvSpPr>
        <p:spPr>
          <a:xfrm>
            <a:off x="1962150" y="3305175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3. Нөөц ба үнэ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EAFA83-9342-4F8F-A5C8-AC66B09A3FF5}"/>
              </a:ext>
            </a:extLst>
          </p:cNvPr>
          <p:cNvSpPr>
            <a:spLocks noGrp="1"/>
          </p:cNvSpPr>
          <p:nvPr/>
        </p:nvSpPr>
        <p:spPr>
          <a:xfrm>
            <a:off x="4667250" y="3305175"/>
            <a:ext cx="3524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Материал, хөдөлмөр, машин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E6E50B-C05C-4314-9F6D-38A32E254077}"/>
              </a:ext>
            </a:extLst>
          </p:cNvPr>
          <p:cNvSpPr>
            <a:spLocks noGrp="1"/>
          </p:cNvSpPr>
          <p:nvPr/>
        </p:nvSpPr>
        <p:spPr>
          <a:xfrm>
            <a:off x="1943100" y="4057650"/>
            <a:ext cx="6972300" cy="619125"/>
          </a:xfrm>
          <a:prstGeom prst="roundRect">
            <a:avLst>
              <a:gd name="adj" fmla="val 18462"/>
            </a:avLst>
          </a:prstGeom>
          <a:solidFill>
            <a:srgbClr val="62B6CB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42CB42-3CEA-47C3-B33F-AED7191AE972}"/>
              </a:ext>
            </a:extLst>
          </p:cNvPr>
          <p:cNvSpPr>
            <a:spLocks noGrp="1"/>
          </p:cNvSpPr>
          <p:nvPr/>
        </p:nvSpPr>
        <p:spPr>
          <a:xfrm>
            <a:off x="2228850" y="4133850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4. Хугацаа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64A961-09D0-47FB-A46F-B7D69037DB72}"/>
              </a:ext>
            </a:extLst>
          </p:cNvPr>
          <p:cNvSpPr>
            <a:spLocks noGrp="1"/>
          </p:cNvSpPr>
          <p:nvPr/>
        </p:nvSpPr>
        <p:spPr>
          <a:xfrm>
            <a:off x="4762500" y="4133850"/>
            <a:ext cx="304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Календарь, бүтээмж, инфляц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2043F60-BA78-4AD3-9893-C7EE1D09B4F7}"/>
              </a:ext>
            </a:extLst>
          </p:cNvPr>
          <p:cNvSpPr>
            <a:spLocks noGrp="1"/>
          </p:cNvSpPr>
          <p:nvPr/>
        </p:nvSpPr>
        <p:spPr>
          <a:xfrm>
            <a:off x="2209800" y="4886325"/>
            <a:ext cx="6438900" cy="619125"/>
          </a:xfrm>
          <a:prstGeom prst="roundRect">
            <a:avLst>
              <a:gd name="adj" fmla="val 18462"/>
            </a:avLst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B664E3-641C-4D24-9729-09A3D42CF6E7}"/>
              </a:ext>
            </a:extLst>
          </p:cNvPr>
          <p:cNvSpPr>
            <a:spLocks noGrp="1"/>
          </p:cNvSpPr>
          <p:nvPr/>
        </p:nvSpPr>
        <p:spPr>
          <a:xfrm>
            <a:off x="2495550" y="4962525"/>
            <a:ext cx="285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B63"/>
                </a:solidFill>
              </a:defRPr>
            </a:pPr>
            <a:r>
              <a:rPr sz="1650" b="1">
                <a:solidFill>
                  <a:srgbClr val="173B63"/>
                </a:solidFill>
              </a:rPr>
              <a:t>5. Эрсдэл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A9ABBBF-EE12-43AC-8EE8-D059DEB30831}"/>
              </a:ext>
            </a:extLst>
          </p:cNvPr>
          <p:cNvSpPr>
            <a:spLocks noGrp="1"/>
          </p:cNvSpPr>
          <p:nvPr/>
        </p:nvSpPr>
        <p:spPr>
          <a:xfrm>
            <a:off x="4857750" y="4962525"/>
            <a:ext cx="257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425" b="0">
                <a:solidFill>
                  <a:srgbClr val="173B63"/>
                </a:solidFill>
              </a:defRPr>
            </a:pPr>
            <a:r>
              <a:rPr sz="1425" b="0">
                <a:solidFill>
                  <a:srgbClr val="173B63"/>
                </a:solidFill>
              </a:rPr>
              <a:t>Тодорхойгүй байдал, нөөц сан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43AB87-D80E-4F4B-AA58-DDFD55D8E775}"/>
              </a:ext>
            </a:extLst>
          </p:cNvPr>
          <p:cNvSpPr>
            <a:spLocks noGrp="1"/>
          </p:cNvSpPr>
          <p:nvPr/>
        </p:nvSpPr>
        <p:spPr>
          <a:xfrm>
            <a:off x="9906000" y="2000250"/>
            <a:ext cx="161925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3B63"/>
                </a:solidFill>
              </a:defRPr>
            </a:pPr>
            <a:r>
              <a:rPr sz="1650" b="1">
                <a:solidFill>
                  <a:srgbClr val="173B63"/>
                </a:solidFill>
              </a:rPr>
              <a:t>Өгөгдлийн нэг давхар өөрчлөгдвөл эцсийн өртөг автоматаар шинэчлэгдэнэ.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2EFE893-5128-48BF-9448-FF549FBF1B24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F50DF9-F350-426C-921A-95FBAC69166C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645310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956F5C9-AD26-409D-B232-CF0BA6DFA0B2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A4E4E4-5028-4F72-8811-70AFEA297BE7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WBS–CBS–OBS холбоогүй бол зардлын эзэн тодорхойгүй үлдэнэ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D8CC60-E84F-420D-902B-B6A4073D7E68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7C0570-39A8-4240-809B-9D58DD61F252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3048000" cy="2381250"/>
          </a:xfrm>
          <a:prstGeom prst="roundRect">
            <a:avLst>
              <a:gd name="adj" fmla="val 4800"/>
            </a:avLst>
          </a:prstGeom>
          <a:solidFill>
            <a:srgbClr val="F4F6F8"/>
          </a:solidFill>
          <a:ln w="9525">
            <a:solidFill>
              <a:srgbClr val="CBD8E2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4D7966-2273-4815-B946-C807B43D3B99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3048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173B63"/>
                </a:solidFill>
              </a:defRPr>
            </a:pPr>
            <a:r>
              <a:rPr sz="2850" b="1">
                <a:solidFill>
                  <a:srgbClr val="173B63"/>
                </a:solidFill>
              </a:rPr>
              <a:t>WBS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89075B-6864-42C4-A2AB-08CE29B282F4}"/>
              </a:ext>
            </a:extLst>
          </p:cNvPr>
          <p:cNvSpPr>
            <a:spLocks noGrp="1"/>
          </p:cNvSpPr>
          <p:nvPr/>
        </p:nvSpPr>
        <p:spPr>
          <a:xfrm>
            <a:off x="952500" y="2762250"/>
            <a:ext cx="25146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0">
                <a:solidFill>
                  <a:srgbClr val="17212B"/>
                </a:solidFill>
              </a:defRPr>
            </a:pPr>
            <a:r>
              <a:rPr sz="1725" b="0">
                <a:solidFill>
                  <a:srgbClr val="17212B"/>
                </a:solidFill>
              </a:rPr>
              <a:t>Ямар ажил?</a:t>
            </a:r>
          </a:p>
          <a:p>
            <a:pPr algn="ctr">
              <a:defRPr sz="1725" b="0">
                <a:solidFill>
                  <a:srgbClr val="17212B"/>
                </a:solidFill>
              </a:defRPr>
            </a:pPr>
            <a:r>
              <a:rPr sz="1725" b="0">
                <a:solidFill>
                  <a:srgbClr val="17212B"/>
                </a:solidFill>
              </a:rPr>
              <a:t>Суурь, каркас, фасад…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413D9D-D87A-4F26-8EB4-FE20E7FFDCC1}"/>
              </a:ext>
            </a:extLst>
          </p:cNvPr>
          <p:cNvSpPr>
            <a:spLocks noGrp="1"/>
          </p:cNvSpPr>
          <p:nvPr/>
        </p:nvSpPr>
        <p:spPr>
          <a:xfrm>
            <a:off x="3790950" y="2571750"/>
            <a:ext cx="4191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2A93B"/>
                </a:solidFill>
              </a:defRPr>
            </a:pPr>
            <a:r>
              <a:rPr sz="3150" b="1">
                <a:solidFill>
                  <a:srgbClr val="F2A93B"/>
                </a:solidFill>
              </a:rPr>
              <a:t>→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FC2F38-7CDE-4F99-A2C7-6CB1DD849A47}"/>
              </a:ext>
            </a:extLst>
          </p:cNvPr>
          <p:cNvSpPr>
            <a:spLocks noGrp="1"/>
          </p:cNvSpPr>
          <p:nvPr/>
        </p:nvSpPr>
        <p:spPr>
          <a:xfrm>
            <a:off x="4210050" y="1809750"/>
            <a:ext cx="3048000" cy="2381250"/>
          </a:xfrm>
          <a:prstGeom prst="roundRect">
            <a:avLst>
              <a:gd name="adj" fmla="val 4800"/>
            </a:avLst>
          </a:prstGeom>
          <a:solidFill>
            <a:srgbClr val="EAF2F8"/>
          </a:solidFill>
          <a:ln w="9525">
            <a:solidFill>
              <a:srgbClr val="CBD8E2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9BC034-93F2-4628-807C-C920646CCD11}"/>
              </a:ext>
            </a:extLst>
          </p:cNvPr>
          <p:cNvSpPr>
            <a:spLocks noGrp="1"/>
          </p:cNvSpPr>
          <p:nvPr/>
        </p:nvSpPr>
        <p:spPr>
          <a:xfrm>
            <a:off x="4210050" y="2000250"/>
            <a:ext cx="3048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F2A93B"/>
                </a:solidFill>
              </a:defRPr>
            </a:pPr>
            <a:r>
              <a:rPr sz="2850" b="1">
                <a:solidFill>
                  <a:srgbClr val="F2A93B"/>
                </a:solidFill>
              </a:rPr>
              <a:t>CBS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334199-FDFE-4E90-8FD1-3C810B7EA23B}"/>
              </a:ext>
            </a:extLst>
          </p:cNvPr>
          <p:cNvSpPr>
            <a:spLocks noGrp="1"/>
          </p:cNvSpPr>
          <p:nvPr/>
        </p:nvSpPr>
        <p:spPr>
          <a:xfrm>
            <a:off x="4476750" y="2762250"/>
            <a:ext cx="25146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0">
                <a:solidFill>
                  <a:srgbClr val="17212B"/>
                </a:solidFill>
              </a:defRPr>
            </a:pPr>
            <a:r>
              <a:rPr sz="1725" b="0">
                <a:solidFill>
                  <a:srgbClr val="17212B"/>
                </a:solidFill>
              </a:rPr>
              <a:t>Ямар зардал?</a:t>
            </a:r>
          </a:p>
          <a:p>
            <a:pPr algn="ctr">
              <a:defRPr sz="1725" b="0">
                <a:solidFill>
                  <a:srgbClr val="17212B"/>
                </a:solidFill>
              </a:defRPr>
            </a:pPr>
            <a:r>
              <a:rPr sz="1725" b="0">
                <a:solidFill>
                  <a:srgbClr val="17212B"/>
                </a:solidFill>
              </a:rPr>
              <a:t>Материал, хөдөлмөр, машин…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D123A5-ABED-4914-A880-4DBA1A3C6759}"/>
              </a:ext>
            </a:extLst>
          </p:cNvPr>
          <p:cNvSpPr>
            <a:spLocks noGrp="1"/>
          </p:cNvSpPr>
          <p:nvPr/>
        </p:nvSpPr>
        <p:spPr>
          <a:xfrm>
            <a:off x="7315200" y="2571750"/>
            <a:ext cx="4191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2A93B"/>
                </a:solidFill>
              </a:defRPr>
            </a:pPr>
            <a:r>
              <a:rPr sz="3150" b="1">
                <a:solidFill>
                  <a:srgbClr val="F2A93B"/>
                </a:solidFill>
              </a:rPr>
              <a:t>→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6B6E696-7D46-43E3-AE87-A455F2A9A7FF}"/>
              </a:ext>
            </a:extLst>
          </p:cNvPr>
          <p:cNvSpPr>
            <a:spLocks noGrp="1"/>
          </p:cNvSpPr>
          <p:nvPr/>
        </p:nvSpPr>
        <p:spPr>
          <a:xfrm>
            <a:off x="7734300" y="1809750"/>
            <a:ext cx="3048000" cy="2381250"/>
          </a:xfrm>
          <a:prstGeom prst="roundRect">
            <a:avLst>
              <a:gd name="adj" fmla="val 4800"/>
            </a:avLst>
          </a:prstGeom>
          <a:solidFill>
            <a:srgbClr val="F4F6F8"/>
          </a:solidFill>
          <a:ln w="9525">
            <a:solidFill>
              <a:srgbClr val="CBD8E2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78B021-C06C-47A9-BF57-5319C405BC4F}"/>
              </a:ext>
            </a:extLst>
          </p:cNvPr>
          <p:cNvSpPr>
            <a:spLocks noGrp="1"/>
          </p:cNvSpPr>
          <p:nvPr/>
        </p:nvSpPr>
        <p:spPr>
          <a:xfrm>
            <a:off x="7734300" y="2000250"/>
            <a:ext cx="3048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173B63"/>
                </a:solidFill>
              </a:defRPr>
            </a:pPr>
            <a:r>
              <a:rPr sz="2850" b="1">
                <a:solidFill>
                  <a:srgbClr val="173B63"/>
                </a:solidFill>
              </a:rPr>
              <a:t>OBS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46F116-F0FE-4A0B-B13E-02D227A8792F}"/>
              </a:ext>
            </a:extLst>
          </p:cNvPr>
          <p:cNvSpPr>
            <a:spLocks noGrp="1"/>
          </p:cNvSpPr>
          <p:nvPr/>
        </p:nvSpPr>
        <p:spPr>
          <a:xfrm>
            <a:off x="8001000" y="2762250"/>
            <a:ext cx="25146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0">
                <a:solidFill>
                  <a:srgbClr val="17212B"/>
                </a:solidFill>
              </a:defRPr>
            </a:pPr>
            <a:r>
              <a:rPr sz="1725" b="0">
                <a:solidFill>
                  <a:srgbClr val="17212B"/>
                </a:solidFill>
              </a:rPr>
              <a:t>Хэн хариуцах?</a:t>
            </a:r>
          </a:p>
          <a:p>
            <a:pPr algn="ctr">
              <a:defRPr sz="1725" b="0">
                <a:solidFill>
                  <a:srgbClr val="17212B"/>
                </a:solidFill>
              </a:defRPr>
            </a:pPr>
            <a:r>
              <a:rPr sz="1725" b="0">
                <a:solidFill>
                  <a:srgbClr val="17212B"/>
                </a:solidFill>
              </a:rPr>
              <a:t>Төслийн баг, гэрээт, хэлтэс…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8FAC9E3-2070-4D7F-8058-227D4F014B37}"/>
              </a:ext>
            </a:extLst>
          </p:cNvPr>
          <p:cNvSpPr>
            <a:spLocks noGrp="1"/>
          </p:cNvSpPr>
          <p:nvPr/>
        </p:nvSpPr>
        <p:spPr>
          <a:xfrm>
            <a:off x="1714500" y="4762500"/>
            <a:ext cx="8763000" cy="800100"/>
          </a:xfrm>
          <a:prstGeom prst="roundRect">
            <a:avLst>
              <a:gd name="adj" fmla="val 14286"/>
            </a:avLst>
          </a:prstGeom>
          <a:solidFill>
            <a:srgbClr val="173B63"/>
          </a:solidFill>
          <a:ln w="9525">
            <a:solidFill>
              <a:srgbClr val="173B63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E05266-A32B-40E8-8A99-D99B87224A58}"/>
              </a:ext>
            </a:extLst>
          </p:cNvPr>
          <p:cNvSpPr>
            <a:spLocks noGrp="1"/>
          </p:cNvSpPr>
          <p:nvPr/>
        </p:nvSpPr>
        <p:spPr>
          <a:xfrm>
            <a:off x="1952625" y="4895850"/>
            <a:ext cx="8286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Кодын нэг систем = төсөв, гэрээ, акт, нягтлан бодох бүртгэл нэг хэлээр ярьдаг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7E30D6-9A11-4D2A-A51F-2DFBBC28F5C7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DE237C-54C0-4F5C-9FCE-AB26CAB76A0F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65375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0023480-21ED-4A26-91E8-C0EC94CE9AB5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A976ED-DA9B-485D-B431-3ED828433951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Суурь өртөг нь “баталсан үнэ” биш, удирдах лавлах шугам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6271AD-E42F-44D6-80F7-22D2D2676C6A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6BF1F4-FAD0-4C57-A056-54E4026D675F}"/>
              </a:ext>
            </a:extLst>
          </p:cNvPr>
          <p:cNvSpPr>
            <a:spLocks noGrp="1"/>
          </p:cNvSpPr>
          <p:nvPr/>
        </p:nvSpPr>
        <p:spPr>
          <a:xfrm>
            <a:off x="781050" y="2476500"/>
            <a:ext cx="6259830" cy="1123950"/>
          </a:xfrm>
          <a:prstGeom prst="rect">
            <a:avLst/>
          </a:prstGeom>
          <a:solidFill>
            <a:srgbClr val="2F6F9F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324E46-7AD2-4D8C-80C1-E75383AA5007}"/>
              </a:ext>
            </a:extLst>
          </p:cNvPr>
          <p:cNvSpPr>
            <a:spLocks noGrp="1"/>
          </p:cNvSpPr>
          <p:nvPr/>
        </p:nvSpPr>
        <p:spPr>
          <a:xfrm>
            <a:off x="781050" y="2714625"/>
            <a:ext cx="625983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62%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786EDE-00FA-43D9-BBEE-F707D30A6B95}"/>
              </a:ext>
            </a:extLst>
          </p:cNvPr>
          <p:cNvSpPr>
            <a:spLocks noGrp="1"/>
          </p:cNvSpPr>
          <p:nvPr/>
        </p:nvSpPr>
        <p:spPr>
          <a:xfrm>
            <a:off x="781050" y="3762375"/>
            <a:ext cx="625983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212B"/>
                </a:solidFill>
              </a:defRPr>
            </a:pPr>
            <a:r>
              <a:rPr sz="1200" b="1">
                <a:solidFill>
                  <a:srgbClr val="17212B"/>
                </a:solidFill>
              </a:rPr>
              <a:t>Шууд зардал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EAF789-E387-4CB3-BDB6-9C71604927EA}"/>
              </a:ext>
            </a:extLst>
          </p:cNvPr>
          <p:cNvSpPr>
            <a:spLocks noGrp="1"/>
          </p:cNvSpPr>
          <p:nvPr/>
        </p:nvSpPr>
        <p:spPr>
          <a:xfrm>
            <a:off x="7040880" y="2476500"/>
            <a:ext cx="1413510" cy="1123950"/>
          </a:xfrm>
          <a:prstGeom prst="rect">
            <a:avLst/>
          </a:prstGeom>
          <a:solidFill>
            <a:srgbClr val="62B6CB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ED95BA-7CFA-46D5-A5E5-9C7ED4313354}"/>
              </a:ext>
            </a:extLst>
          </p:cNvPr>
          <p:cNvSpPr>
            <a:spLocks noGrp="1"/>
          </p:cNvSpPr>
          <p:nvPr/>
        </p:nvSpPr>
        <p:spPr>
          <a:xfrm>
            <a:off x="7040880" y="2714625"/>
            <a:ext cx="141351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14%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3B8F8C-E2A0-4636-B09E-B7BE75AD3A9E}"/>
              </a:ext>
            </a:extLst>
          </p:cNvPr>
          <p:cNvSpPr>
            <a:spLocks noGrp="1"/>
          </p:cNvSpPr>
          <p:nvPr/>
        </p:nvSpPr>
        <p:spPr>
          <a:xfrm>
            <a:off x="7040880" y="3762375"/>
            <a:ext cx="141351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212B"/>
                </a:solidFill>
              </a:defRPr>
            </a:pPr>
            <a:r>
              <a:rPr sz="1200" b="1">
                <a:solidFill>
                  <a:srgbClr val="17212B"/>
                </a:solidFill>
              </a:rPr>
              <a:t>Талбайн нэмэгдэл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161F72-652C-4BD8-BA32-D3AE580FD6E1}"/>
              </a:ext>
            </a:extLst>
          </p:cNvPr>
          <p:cNvSpPr>
            <a:spLocks noGrp="1"/>
          </p:cNvSpPr>
          <p:nvPr/>
        </p:nvSpPr>
        <p:spPr>
          <a:xfrm>
            <a:off x="8454390" y="2476500"/>
            <a:ext cx="908685" cy="1123950"/>
          </a:xfrm>
          <a:prstGeom prst="rect">
            <a:avLst/>
          </a:prstGeom>
          <a:solidFill>
            <a:srgbClr val="7AA6C2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CE8687-3B01-439C-8007-4F3592DFBFE1}"/>
              </a:ext>
            </a:extLst>
          </p:cNvPr>
          <p:cNvSpPr>
            <a:spLocks noGrp="1"/>
          </p:cNvSpPr>
          <p:nvPr/>
        </p:nvSpPr>
        <p:spPr>
          <a:xfrm>
            <a:off x="8454390" y="2714625"/>
            <a:ext cx="90868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9%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5E4B45-B816-438C-872B-5B342A2EA2C1}"/>
              </a:ext>
            </a:extLst>
          </p:cNvPr>
          <p:cNvSpPr>
            <a:spLocks noGrp="1"/>
          </p:cNvSpPr>
          <p:nvPr/>
        </p:nvSpPr>
        <p:spPr>
          <a:xfrm>
            <a:off x="8454390" y="3762375"/>
            <a:ext cx="90868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212B"/>
                </a:solidFill>
              </a:defRPr>
            </a:pPr>
            <a:r>
              <a:rPr sz="1200" b="1">
                <a:solidFill>
                  <a:srgbClr val="17212B"/>
                </a:solidFill>
              </a:rPr>
              <a:t>Компанийн нэмэгдэл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A0F11C-07BB-4959-8827-32C6B6306503}"/>
              </a:ext>
            </a:extLst>
          </p:cNvPr>
          <p:cNvSpPr>
            <a:spLocks noGrp="1"/>
          </p:cNvSpPr>
          <p:nvPr/>
        </p:nvSpPr>
        <p:spPr>
          <a:xfrm>
            <a:off x="9363075" y="2476500"/>
            <a:ext cx="1009650" cy="1123950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E65823-FCD2-42C9-93F4-AB6D6DDAA425}"/>
              </a:ext>
            </a:extLst>
          </p:cNvPr>
          <p:cNvSpPr>
            <a:spLocks noGrp="1"/>
          </p:cNvSpPr>
          <p:nvPr/>
        </p:nvSpPr>
        <p:spPr>
          <a:xfrm>
            <a:off x="9363075" y="2714625"/>
            <a:ext cx="1009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73B63"/>
                </a:solidFill>
              </a:defRPr>
            </a:pPr>
            <a:r>
              <a:rPr sz="1875" b="1">
                <a:solidFill>
                  <a:srgbClr val="173B63"/>
                </a:solidFill>
              </a:rPr>
              <a:t>10%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23658B-D223-4AD1-8FC3-AD4DCFDF0841}"/>
              </a:ext>
            </a:extLst>
          </p:cNvPr>
          <p:cNvSpPr>
            <a:spLocks noGrp="1"/>
          </p:cNvSpPr>
          <p:nvPr/>
        </p:nvSpPr>
        <p:spPr>
          <a:xfrm>
            <a:off x="9363075" y="3762375"/>
            <a:ext cx="10096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212B"/>
                </a:solidFill>
              </a:defRPr>
            </a:pPr>
            <a:r>
              <a:rPr sz="1200" b="1">
                <a:solidFill>
                  <a:srgbClr val="17212B"/>
                </a:solidFill>
              </a:rPr>
              <a:t>Эрсдэлийн нөөц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315B41-97EE-4205-AE3A-8CE06016FD69}"/>
              </a:ext>
            </a:extLst>
          </p:cNvPr>
          <p:cNvSpPr>
            <a:spLocks noGrp="1"/>
          </p:cNvSpPr>
          <p:nvPr/>
        </p:nvSpPr>
        <p:spPr>
          <a:xfrm>
            <a:off x="10372725" y="2476500"/>
            <a:ext cx="504825" cy="1123950"/>
          </a:xfrm>
          <a:prstGeom prst="rect">
            <a:avLst/>
          </a:prstGeom>
          <a:solidFill>
            <a:srgbClr val="173B63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EB0065-2BE2-4BFB-AF96-335D522CE152}"/>
              </a:ext>
            </a:extLst>
          </p:cNvPr>
          <p:cNvSpPr>
            <a:spLocks noGrp="1"/>
          </p:cNvSpPr>
          <p:nvPr/>
        </p:nvSpPr>
        <p:spPr>
          <a:xfrm>
            <a:off x="10372725" y="2714625"/>
            <a:ext cx="5048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5%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57FD1B-8532-4710-9EF8-7B66A0656F29}"/>
              </a:ext>
            </a:extLst>
          </p:cNvPr>
          <p:cNvSpPr>
            <a:spLocks noGrp="1"/>
          </p:cNvSpPr>
          <p:nvPr/>
        </p:nvSpPr>
        <p:spPr>
          <a:xfrm>
            <a:off x="10372725" y="3762375"/>
            <a:ext cx="5048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7212B"/>
                </a:solidFill>
              </a:defRPr>
            </a:pPr>
            <a:r>
              <a:rPr sz="1200" b="1">
                <a:solidFill>
                  <a:srgbClr val="17212B"/>
                </a:solidFill>
              </a:rPr>
              <a:t>Удирдлагын нөөц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DDE23E-E655-45A9-BDDB-B188AD8B2E87}"/>
              </a:ext>
            </a:extLst>
          </p:cNvPr>
          <p:cNvSpPr>
            <a:spLocks noGrp="1"/>
          </p:cNvSpPr>
          <p:nvPr/>
        </p:nvSpPr>
        <p:spPr>
          <a:xfrm>
            <a:off x="1047750" y="5000625"/>
            <a:ext cx="10096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173B63"/>
                </a:solidFill>
              </a:defRPr>
            </a:pPr>
            <a:r>
              <a:rPr sz="2175" b="1">
                <a:solidFill>
                  <a:srgbClr val="173B63"/>
                </a:solidFill>
              </a:rPr>
              <a:t>Суурь өртөг = баталсан хамрах хүрээ + баталсан хугацаа + ил тод нөөц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A42C4C4-FFF5-4EC3-BAA0-7139B1183FD5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AD5C6E-FA26-4C36-A794-256333255B2C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33338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ACD3125E-90FB-4391-8736-D870FED5913D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30EE8E-7523-4D7D-858C-C47975FE7FAD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Төслийн эхэнд тооцоо бүдэг; мэдээлэл нэмэгдэх тусам нарийсна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397650-F561-47D4-B73D-3FB70D37E63A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BCF665-37A6-4FDD-9EBE-63EB589B7E23}"/>
              </a:ext>
            </a:extLst>
          </p:cNvPr>
          <p:cNvSpPr>
            <a:spLocks noGrp="1"/>
          </p:cNvSpPr>
          <p:nvPr/>
        </p:nvSpPr>
        <p:spPr>
          <a:xfrm>
            <a:off x="685800" y="3429000"/>
            <a:ext cx="2238375" cy="1333500"/>
          </a:xfrm>
          <a:prstGeom prst="roundRect">
            <a:avLst>
              <a:gd name="adj" fmla="val 8571"/>
            </a:avLst>
          </a:prstGeom>
          <a:solidFill>
            <a:srgbClr val="EAF2F8"/>
          </a:solidFill>
          <a:ln w="9525">
            <a:solidFill>
              <a:srgbClr val="ADC5D5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F5814F-D622-41C7-A771-156966DC4AE8}"/>
              </a:ext>
            </a:extLst>
          </p:cNvPr>
          <p:cNvSpPr>
            <a:spLocks noGrp="1"/>
          </p:cNvSpPr>
          <p:nvPr/>
        </p:nvSpPr>
        <p:spPr>
          <a:xfrm>
            <a:off x="685800" y="3619500"/>
            <a:ext cx="2238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3B63"/>
                </a:solidFill>
              </a:defRPr>
            </a:pPr>
            <a:r>
              <a:rPr sz="1650" b="1">
                <a:solidFill>
                  <a:srgbClr val="173B63"/>
                </a:solidFill>
              </a:rPr>
              <a:t>Параметрийн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69240-CA56-485E-91A4-4822DFA6D3EE}"/>
              </a:ext>
            </a:extLst>
          </p:cNvPr>
          <p:cNvSpPr>
            <a:spLocks noGrp="1"/>
          </p:cNvSpPr>
          <p:nvPr/>
        </p:nvSpPr>
        <p:spPr>
          <a:xfrm>
            <a:off x="685800" y="407670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173B63"/>
                </a:solidFill>
              </a:defRPr>
            </a:pPr>
            <a:r>
              <a:rPr sz="2175" b="1">
                <a:solidFill>
                  <a:srgbClr val="173B63"/>
                </a:solidFill>
              </a:rPr>
              <a:t>±30–50%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B7C0CC-43FC-4024-ADE3-A90C575F5CC6}"/>
              </a:ext>
            </a:extLst>
          </p:cNvPr>
          <p:cNvSpPr>
            <a:spLocks noGrp="1"/>
          </p:cNvSpPr>
          <p:nvPr/>
        </p:nvSpPr>
        <p:spPr>
          <a:xfrm>
            <a:off x="3400425" y="2905125"/>
            <a:ext cx="2238375" cy="1857375"/>
          </a:xfrm>
          <a:prstGeom prst="roundRect">
            <a:avLst>
              <a:gd name="adj" fmla="val 6154"/>
            </a:avLst>
          </a:prstGeom>
          <a:solidFill>
            <a:srgbClr val="D9EAF2"/>
          </a:solidFill>
          <a:ln w="9525">
            <a:solidFill>
              <a:srgbClr val="ADC5D5"/>
            </a:solidFill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B9C54F-53A0-49BF-8EA3-001132D9146C}"/>
              </a:ext>
            </a:extLst>
          </p:cNvPr>
          <p:cNvSpPr>
            <a:spLocks noGrp="1"/>
          </p:cNvSpPr>
          <p:nvPr/>
        </p:nvSpPr>
        <p:spPr>
          <a:xfrm>
            <a:off x="3400425" y="3095625"/>
            <a:ext cx="2238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3B63"/>
                </a:solidFill>
              </a:defRPr>
            </a:pPr>
            <a:r>
              <a:rPr sz="1650" b="1">
                <a:solidFill>
                  <a:srgbClr val="173B63"/>
                </a:solidFill>
              </a:rPr>
              <a:t>Томсгосон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690333-4E91-46AF-9317-641F89DCC72C}"/>
              </a:ext>
            </a:extLst>
          </p:cNvPr>
          <p:cNvSpPr>
            <a:spLocks noGrp="1"/>
          </p:cNvSpPr>
          <p:nvPr/>
        </p:nvSpPr>
        <p:spPr>
          <a:xfrm>
            <a:off x="3400425" y="3552825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173B63"/>
                </a:solidFill>
              </a:defRPr>
            </a:pPr>
            <a:r>
              <a:rPr sz="2175" b="1">
                <a:solidFill>
                  <a:srgbClr val="173B63"/>
                </a:solidFill>
              </a:rPr>
              <a:t>±20–30%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1D145A-B212-4612-9CDF-F3CE6CB74981}"/>
              </a:ext>
            </a:extLst>
          </p:cNvPr>
          <p:cNvSpPr>
            <a:spLocks noGrp="1"/>
          </p:cNvSpPr>
          <p:nvPr/>
        </p:nvSpPr>
        <p:spPr>
          <a:xfrm>
            <a:off x="6115050" y="2381250"/>
            <a:ext cx="2238375" cy="2381250"/>
          </a:xfrm>
          <a:prstGeom prst="roundRect">
            <a:avLst>
              <a:gd name="adj" fmla="val 5106"/>
            </a:avLst>
          </a:prstGeom>
          <a:solidFill>
            <a:srgbClr val="B9D8E5"/>
          </a:solidFill>
          <a:ln w="9525">
            <a:solidFill>
              <a:srgbClr val="ADC5D5"/>
            </a:solidFill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86683C-81D7-4F1A-A807-B24DAD43D16B}"/>
              </a:ext>
            </a:extLst>
          </p:cNvPr>
          <p:cNvSpPr>
            <a:spLocks noGrp="1"/>
          </p:cNvSpPr>
          <p:nvPr/>
        </p:nvSpPr>
        <p:spPr>
          <a:xfrm>
            <a:off x="6115050" y="2571750"/>
            <a:ext cx="2238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3B63"/>
                </a:solidFill>
              </a:defRPr>
            </a:pPr>
            <a:r>
              <a:rPr sz="1650" b="1">
                <a:solidFill>
                  <a:srgbClr val="173B63"/>
                </a:solidFill>
              </a:rPr>
              <a:t>Төсөвчилсөн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43BD1A-797D-4EE7-AB4E-A3908E24912A}"/>
              </a:ext>
            </a:extLst>
          </p:cNvPr>
          <p:cNvSpPr>
            <a:spLocks noGrp="1"/>
          </p:cNvSpPr>
          <p:nvPr/>
        </p:nvSpPr>
        <p:spPr>
          <a:xfrm>
            <a:off x="6115050" y="30289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173B63"/>
                </a:solidFill>
              </a:defRPr>
            </a:pPr>
            <a:r>
              <a:rPr sz="2175" b="1">
                <a:solidFill>
                  <a:srgbClr val="173B63"/>
                </a:solidFill>
              </a:rPr>
              <a:t>±10–15%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AB3ADA2-BF46-448D-82FC-59307C89EE71}"/>
              </a:ext>
            </a:extLst>
          </p:cNvPr>
          <p:cNvSpPr>
            <a:spLocks noGrp="1"/>
          </p:cNvSpPr>
          <p:nvPr/>
        </p:nvSpPr>
        <p:spPr>
          <a:xfrm>
            <a:off x="8829675" y="1857375"/>
            <a:ext cx="2238375" cy="2905125"/>
          </a:xfrm>
          <a:prstGeom prst="roundRect">
            <a:avLst>
              <a:gd name="adj" fmla="val 5106"/>
            </a:avLst>
          </a:prstGeom>
          <a:solidFill>
            <a:srgbClr val="2F6F9F"/>
          </a:solidFill>
          <a:ln w="9525">
            <a:solidFill>
              <a:srgbClr val="ADC5D5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285646-3074-49BE-B985-B8B93CA3F07C}"/>
              </a:ext>
            </a:extLst>
          </p:cNvPr>
          <p:cNvSpPr>
            <a:spLocks noGrp="1"/>
          </p:cNvSpPr>
          <p:nvPr/>
        </p:nvSpPr>
        <p:spPr>
          <a:xfrm>
            <a:off x="8829675" y="2047875"/>
            <a:ext cx="22383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73B63"/>
                </a:solidFill>
              </a:defRPr>
            </a:pPr>
            <a:r>
              <a:rPr sz="1650" b="1">
                <a:solidFill>
                  <a:srgbClr val="173B63"/>
                </a:solidFill>
              </a:rPr>
              <a:t>Эцсийн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BED0FA-09EC-4F86-91A9-E128254C767E}"/>
              </a:ext>
            </a:extLst>
          </p:cNvPr>
          <p:cNvSpPr>
            <a:spLocks noGrp="1"/>
          </p:cNvSpPr>
          <p:nvPr/>
        </p:nvSpPr>
        <p:spPr>
          <a:xfrm>
            <a:off x="8829675" y="2505075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75" b="1">
                <a:solidFill>
                  <a:srgbClr val="FFFFFF"/>
                </a:solidFill>
              </a:defRPr>
            </a:pPr>
            <a:r>
              <a:rPr sz="2175" b="1">
                <a:solidFill>
                  <a:srgbClr val="FFFFFF"/>
                </a:solidFill>
              </a:rPr>
              <a:t>±5–10%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33CDC9-1D0D-4A41-97AA-2F8DEA0B27FA}"/>
              </a:ext>
            </a:extLst>
          </p:cNvPr>
          <p:cNvSpPr>
            <a:spLocks noGrp="1"/>
          </p:cNvSpPr>
          <p:nvPr/>
        </p:nvSpPr>
        <p:spPr>
          <a:xfrm>
            <a:off x="1524000" y="5381625"/>
            <a:ext cx="914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173B63"/>
                </a:solidFill>
              </a:defRPr>
            </a:pPr>
            <a:r>
              <a:rPr sz="2025" b="1">
                <a:solidFill>
                  <a:srgbClr val="173B63"/>
                </a:solidFill>
              </a:rPr>
              <a:t>Шийдвэрийн хаалга бүрт тооцооны ангилал, хүлцлийг ил тод бичнэ.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E49F08-1596-4A32-807C-4FB8E31FF5FA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838471-0FE9-4384-ACBA-68C108FD3EF0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55067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959F2C1-99E5-4275-8801-BCA20945FDF0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AE8A3F-CE2D-4BB5-A45A-E17801F002A3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Ашигтай төсөл мөнгөн урсгалгүй бол зогсоно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0FB751-2140-4430-8476-C35E627F4128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graphicFrame>
        <p:nvGraphicFramePr>
          <p:cNvPr id="15" name="Chart"/>
          <p:cNvGraphicFramePr/>
          <p:nvPr/>
        </p:nvGraphicFramePr>
        <p:xfrm>
          <a:off x="666750" y="1762125"/>
          <a:ext cx="695325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7D3CCC-34DB-4A46-957D-765ADC511C46}"/>
              </a:ext>
            </a:extLst>
          </p:cNvPr>
          <p:cNvSpPr>
            <a:spLocks noGrp="1"/>
          </p:cNvSpPr>
          <p:nvPr/>
        </p:nvSpPr>
        <p:spPr>
          <a:xfrm>
            <a:off x="8096250" y="2000250"/>
            <a:ext cx="3238500" cy="2381250"/>
          </a:xfrm>
          <a:prstGeom prst="roundRect">
            <a:avLst>
              <a:gd name="adj" fmla="val 4800"/>
            </a:avLst>
          </a:prstGeom>
          <a:solidFill>
            <a:srgbClr val="F4F6F8"/>
          </a:solidFill>
          <a:ln w="9525">
            <a:solidFill>
              <a:srgbClr val="D9E2EA"/>
            </a:solidFill>
            <a:prstDash val="solid"/>
          </a:ln>
        </p:spPr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F23610-D816-41FA-8B97-1D261E1C7A43}"/>
              </a:ext>
            </a:extLst>
          </p:cNvPr>
          <p:cNvSpPr>
            <a:spLocks noGrp="1"/>
          </p:cNvSpPr>
          <p:nvPr/>
        </p:nvSpPr>
        <p:spPr>
          <a:xfrm>
            <a:off x="8096250" y="200025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F2A93B"/>
          </a:solidFill>
          <a:ln w="9525">
            <a:solidFill>
              <a:srgbClr val="F2A93B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C44F5D-CDD2-402E-B5CD-244B418B44E8}"/>
              </a:ext>
            </a:extLst>
          </p:cNvPr>
          <p:cNvSpPr>
            <a:spLocks noGrp="1"/>
          </p:cNvSpPr>
          <p:nvPr/>
        </p:nvSpPr>
        <p:spPr>
          <a:xfrm>
            <a:off x="8343900" y="2152650"/>
            <a:ext cx="28194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Удирдлагын 3 шалгалт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FD6439-225D-45CB-9CCE-F2341A691225}"/>
              </a:ext>
            </a:extLst>
          </p:cNvPr>
          <p:cNvSpPr>
            <a:spLocks noGrp="1"/>
          </p:cNvSpPr>
          <p:nvPr/>
        </p:nvSpPr>
        <p:spPr>
          <a:xfrm>
            <a:off x="8343900" y="2552700"/>
            <a:ext cx="281940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1. Сарын цэвэр урсгал</a:t>
            </a:r>
          </a:p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2. Оргил санхүүжилтийн хэрэгцээ</a:t>
            </a:r>
          </a:p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3. Төлбөрийн хоцролтын тэсвэр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5EAC9C-2884-484C-B91F-7AEAEE7207DF}"/>
              </a:ext>
            </a:extLst>
          </p:cNvPr>
          <p:cNvSpPr>
            <a:spLocks noGrp="1"/>
          </p:cNvSpPr>
          <p:nvPr/>
        </p:nvSpPr>
        <p:spPr>
          <a:xfrm>
            <a:off x="7905750" y="4762500"/>
            <a:ext cx="3619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3B63"/>
                </a:solidFill>
              </a:defRPr>
            </a:pPr>
            <a:r>
              <a:rPr sz="1800" b="1">
                <a:solidFill>
                  <a:srgbClr val="173B63"/>
                </a:solidFill>
              </a:rPr>
              <a:t>Үнэ, хугацаа, төлбөрийн нөхцөлийг нэг загварт холбоно.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9C283C-05D6-4AFF-80B1-6E32DAEEA30D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0C6F94-24F6-4C8A-BD55-0D3CAE0EA207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60019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8D0E52B-707C-4E27-AF54-689A915B9821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A09EB1-F544-4EAC-A805-CDED06780DD3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Гүйцэтгэлийг мөнгө ба хугацаагаар зэрэг хэмжинэ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63D1A3-E234-4F70-971F-D0610D5FF5F8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44A95C-8ABB-470E-86D2-0BAE96D7B0A5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3143250" cy="1666875"/>
          </a:xfrm>
          <a:prstGeom prst="roundRect">
            <a:avLst>
              <a:gd name="adj" fmla="val 6857"/>
            </a:avLst>
          </a:prstGeom>
          <a:solidFill>
            <a:srgbClr val="F4F6F8"/>
          </a:solidFill>
          <a:ln w="9525">
            <a:solidFill>
              <a:srgbClr val="D0DCE5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A7510E-1162-489C-9137-C53819FDD9D9}"/>
              </a:ext>
            </a:extLst>
          </p:cNvPr>
          <p:cNvSpPr>
            <a:spLocks noGrp="1"/>
          </p:cNvSpPr>
          <p:nvPr/>
        </p:nvSpPr>
        <p:spPr>
          <a:xfrm>
            <a:off x="876300" y="1857375"/>
            <a:ext cx="857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2F6F9F"/>
                </a:solidFill>
              </a:defRPr>
            </a:pPr>
            <a:r>
              <a:rPr sz="2850" b="1">
                <a:solidFill>
                  <a:srgbClr val="2F6F9F"/>
                </a:solidFill>
              </a:rPr>
              <a:t>PV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FCF820-7098-4A7C-891C-E9CB2B0D124A}"/>
              </a:ext>
            </a:extLst>
          </p:cNvPr>
          <p:cNvSpPr>
            <a:spLocks noGrp="1"/>
          </p:cNvSpPr>
          <p:nvPr/>
        </p:nvSpPr>
        <p:spPr>
          <a:xfrm>
            <a:off x="876300" y="2381250"/>
            <a:ext cx="266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5E6B78"/>
                </a:solidFill>
              </a:defRPr>
            </a:pPr>
            <a:r>
              <a:rPr sz="1350" b="1">
                <a:solidFill>
                  <a:srgbClr val="5E6B78"/>
                </a:solidFill>
              </a:rPr>
              <a:t>Төлөвлөсөн өртөг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F2F5B1-33D2-4F2F-8F78-EC08D2A286DE}"/>
              </a:ext>
            </a:extLst>
          </p:cNvPr>
          <p:cNvSpPr>
            <a:spLocks noGrp="1"/>
          </p:cNvSpPr>
          <p:nvPr/>
        </p:nvSpPr>
        <p:spPr>
          <a:xfrm>
            <a:off x="876300" y="2800350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73B63"/>
                </a:solidFill>
              </a:defRPr>
            </a:pPr>
            <a:r>
              <a:rPr sz="1950" b="1">
                <a:solidFill>
                  <a:srgbClr val="173B63"/>
                </a:solidFill>
              </a:rPr>
              <a:t>10.0 тэрбум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FF98A2-F3D3-4B59-A5C8-90CABCF1DEDC}"/>
              </a:ext>
            </a:extLst>
          </p:cNvPr>
          <p:cNvSpPr>
            <a:spLocks noGrp="1"/>
          </p:cNvSpPr>
          <p:nvPr/>
        </p:nvSpPr>
        <p:spPr>
          <a:xfrm>
            <a:off x="4257675" y="1714500"/>
            <a:ext cx="3143250" cy="1666875"/>
          </a:xfrm>
          <a:prstGeom prst="roundRect">
            <a:avLst>
              <a:gd name="adj" fmla="val 6857"/>
            </a:avLst>
          </a:prstGeom>
          <a:solidFill>
            <a:srgbClr val="EAF2F8"/>
          </a:solidFill>
          <a:ln w="9525">
            <a:solidFill>
              <a:srgbClr val="D0DCE5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19B40B-FDB4-405F-BC92-4B8D730F9E8F}"/>
              </a:ext>
            </a:extLst>
          </p:cNvPr>
          <p:cNvSpPr>
            <a:spLocks noGrp="1"/>
          </p:cNvSpPr>
          <p:nvPr/>
        </p:nvSpPr>
        <p:spPr>
          <a:xfrm>
            <a:off x="4448175" y="1857375"/>
            <a:ext cx="857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2F855A"/>
                </a:solidFill>
              </a:defRPr>
            </a:pPr>
            <a:r>
              <a:rPr sz="2850" b="1">
                <a:solidFill>
                  <a:srgbClr val="2F855A"/>
                </a:solidFill>
              </a:rPr>
              <a:t>EV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B0A354-7D63-49D1-BA88-A40A048E0D3E}"/>
              </a:ext>
            </a:extLst>
          </p:cNvPr>
          <p:cNvSpPr>
            <a:spLocks noGrp="1"/>
          </p:cNvSpPr>
          <p:nvPr/>
        </p:nvSpPr>
        <p:spPr>
          <a:xfrm>
            <a:off x="4448175" y="2381250"/>
            <a:ext cx="266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5E6B78"/>
                </a:solidFill>
              </a:defRPr>
            </a:pPr>
            <a:r>
              <a:rPr sz="1350" b="1">
                <a:solidFill>
                  <a:srgbClr val="5E6B78"/>
                </a:solidFill>
              </a:rPr>
              <a:t>Бодитоор бүтээсэн үнэ цэнэ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763D2B-D90F-421D-89B8-B94290D6AB02}"/>
              </a:ext>
            </a:extLst>
          </p:cNvPr>
          <p:cNvSpPr>
            <a:spLocks noGrp="1"/>
          </p:cNvSpPr>
          <p:nvPr/>
        </p:nvSpPr>
        <p:spPr>
          <a:xfrm>
            <a:off x="4448175" y="2800350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73B63"/>
                </a:solidFill>
              </a:defRPr>
            </a:pPr>
            <a:r>
              <a:rPr sz="1950" b="1">
                <a:solidFill>
                  <a:srgbClr val="173B63"/>
                </a:solidFill>
              </a:rPr>
              <a:t>8.0 тэрбум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418FEA8-DBCC-4E3F-B529-65356A7910F1}"/>
              </a:ext>
            </a:extLst>
          </p:cNvPr>
          <p:cNvSpPr>
            <a:spLocks noGrp="1"/>
          </p:cNvSpPr>
          <p:nvPr/>
        </p:nvSpPr>
        <p:spPr>
          <a:xfrm>
            <a:off x="7829550" y="1714500"/>
            <a:ext cx="3143250" cy="1666875"/>
          </a:xfrm>
          <a:prstGeom prst="roundRect">
            <a:avLst>
              <a:gd name="adj" fmla="val 6857"/>
            </a:avLst>
          </a:prstGeom>
          <a:solidFill>
            <a:srgbClr val="F4F6F8"/>
          </a:solidFill>
          <a:ln w="9525">
            <a:solidFill>
              <a:srgbClr val="D0DCE5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BC315C-3A61-45C3-842F-B86578E960FB}"/>
              </a:ext>
            </a:extLst>
          </p:cNvPr>
          <p:cNvSpPr>
            <a:spLocks noGrp="1"/>
          </p:cNvSpPr>
          <p:nvPr/>
        </p:nvSpPr>
        <p:spPr>
          <a:xfrm>
            <a:off x="8020050" y="1857375"/>
            <a:ext cx="857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F2A93B"/>
                </a:solidFill>
              </a:defRPr>
            </a:pPr>
            <a:r>
              <a:rPr sz="2850" b="1">
                <a:solidFill>
                  <a:srgbClr val="F2A93B"/>
                </a:solidFill>
              </a:rPr>
              <a:t>AC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83C471-9975-41B4-839C-53DA5CD74061}"/>
              </a:ext>
            </a:extLst>
          </p:cNvPr>
          <p:cNvSpPr>
            <a:spLocks noGrp="1"/>
          </p:cNvSpPr>
          <p:nvPr/>
        </p:nvSpPr>
        <p:spPr>
          <a:xfrm>
            <a:off x="8020050" y="2381250"/>
            <a:ext cx="266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5E6B78"/>
                </a:solidFill>
              </a:defRPr>
            </a:pPr>
            <a:r>
              <a:rPr sz="1350" b="1">
                <a:solidFill>
                  <a:srgbClr val="5E6B78"/>
                </a:solidFill>
              </a:rPr>
              <a:t>Бодит зарцуулалт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9694F8-F838-4EC7-B724-CDE17E4535ED}"/>
              </a:ext>
            </a:extLst>
          </p:cNvPr>
          <p:cNvSpPr>
            <a:spLocks noGrp="1"/>
          </p:cNvSpPr>
          <p:nvPr/>
        </p:nvSpPr>
        <p:spPr>
          <a:xfrm>
            <a:off x="8020050" y="2800350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173B63"/>
                </a:solidFill>
              </a:defRPr>
            </a:pPr>
            <a:r>
              <a:rPr sz="1950" b="1">
                <a:solidFill>
                  <a:srgbClr val="173B63"/>
                </a:solidFill>
              </a:rPr>
              <a:t>9.0 тэрбум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3EEEF15-855A-46A7-931B-7C050B4F25A8}"/>
              </a:ext>
            </a:extLst>
          </p:cNvPr>
          <p:cNvSpPr>
            <a:spLocks noGrp="1"/>
          </p:cNvSpPr>
          <p:nvPr/>
        </p:nvSpPr>
        <p:spPr>
          <a:xfrm>
            <a:off x="1381125" y="3857625"/>
            <a:ext cx="4095750" cy="1238250"/>
          </a:xfrm>
          <a:prstGeom prst="roundRect">
            <a:avLst>
              <a:gd name="adj" fmla="val 9231"/>
            </a:avLst>
          </a:prstGeom>
          <a:solidFill>
            <a:srgbClr val="173B63"/>
          </a:solidFill>
          <a:ln w="9525">
            <a:solidFill>
              <a:srgbClr val="173B63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4A2CC3-6A04-4612-A96F-78F2FF2DE105}"/>
              </a:ext>
            </a:extLst>
          </p:cNvPr>
          <p:cNvSpPr>
            <a:spLocks noGrp="1"/>
          </p:cNvSpPr>
          <p:nvPr/>
        </p:nvSpPr>
        <p:spPr>
          <a:xfrm>
            <a:off x="1619250" y="4048125"/>
            <a:ext cx="3619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CPI = EV / AC = 0.89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794228-D004-4169-97FB-2C79D591D01C}"/>
              </a:ext>
            </a:extLst>
          </p:cNvPr>
          <p:cNvSpPr>
            <a:spLocks noGrp="1"/>
          </p:cNvSpPr>
          <p:nvPr/>
        </p:nvSpPr>
        <p:spPr>
          <a:xfrm>
            <a:off x="1619250" y="4524375"/>
            <a:ext cx="3619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DCE7F2"/>
                </a:solidFill>
              </a:defRPr>
            </a:pPr>
            <a:r>
              <a:rPr sz="1350" b="0">
                <a:solidFill>
                  <a:srgbClr val="DCE7F2"/>
                </a:solidFill>
              </a:rPr>
              <a:t>1₮ зарцуулаад 0.89₮-ийн ажил бүтээжээ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A29BAAE-8C69-477F-9E3C-F2CEAC94027A}"/>
              </a:ext>
            </a:extLst>
          </p:cNvPr>
          <p:cNvSpPr>
            <a:spLocks noGrp="1"/>
          </p:cNvSpPr>
          <p:nvPr/>
        </p:nvSpPr>
        <p:spPr>
          <a:xfrm>
            <a:off x="6715125" y="3857625"/>
            <a:ext cx="4095750" cy="1238250"/>
          </a:xfrm>
          <a:prstGeom prst="roundRect">
            <a:avLst>
              <a:gd name="adj" fmla="val 9231"/>
            </a:avLst>
          </a:prstGeom>
          <a:solidFill>
            <a:srgbClr val="F2A93B"/>
          </a:solidFill>
          <a:ln w="9525">
            <a:solidFill>
              <a:srgbClr val="F2A93B"/>
            </a:solidFill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6DEA6A-AAEF-45CB-A5C0-9879A1E487B5}"/>
              </a:ext>
            </a:extLst>
          </p:cNvPr>
          <p:cNvSpPr>
            <a:spLocks noGrp="1"/>
          </p:cNvSpPr>
          <p:nvPr/>
        </p:nvSpPr>
        <p:spPr>
          <a:xfrm>
            <a:off x="6953250" y="4048125"/>
            <a:ext cx="3619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250" b="1">
                <a:solidFill>
                  <a:srgbClr val="173B63"/>
                </a:solidFill>
              </a:defRPr>
            </a:pPr>
            <a:r>
              <a:rPr sz="2250" b="1">
                <a:solidFill>
                  <a:srgbClr val="173B63"/>
                </a:solidFill>
              </a:rPr>
              <a:t>SPI = EV / PV = 0.80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29D111-D6FA-4874-B928-E47396C05A3B}"/>
              </a:ext>
            </a:extLst>
          </p:cNvPr>
          <p:cNvSpPr>
            <a:spLocks noGrp="1"/>
          </p:cNvSpPr>
          <p:nvPr/>
        </p:nvSpPr>
        <p:spPr>
          <a:xfrm>
            <a:off x="6953250" y="4524375"/>
            <a:ext cx="3619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173B63"/>
                </a:solidFill>
              </a:defRPr>
            </a:pPr>
            <a:r>
              <a:rPr sz="1350" b="0">
                <a:solidFill>
                  <a:srgbClr val="173B63"/>
                </a:solidFill>
              </a:rPr>
              <a:t>Төлөвлөгөөний 80%-ийн ахицтай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F02363-C353-47BB-AFBD-1EF9EB7A831C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E7CEA3-A18E-42AD-BA4D-FF022B7E9F63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8515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232056C-4747-48A7-80FC-0C8913919A96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2C886D-FCA1-4172-AFBB-3EEA9FCE740D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Гэрээний төрөл эрсдэлийг устгахгүй, зөвхөн хуваарилна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079C4B-3C08-41D7-A0E8-DCE1D48F165B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A0F381-EF27-46D0-A075-AF135785197B}"/>
              </a:ext>
            </a:extLst>
          </p:cNvPr>
          <p:cNvSpPr>
            <a:spLocks noGrp="1"/>
          </p:cNvSpPr>
          <p:nvPr/>
        </p:nvSpPr>
        <p:spPr>
          <a:xfrm>
            <a:off x="723900" y="1638300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Гэрээ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C3C39B-5407-48C4-862B-93563B08BDD2}"/>
              </a:ext>
            </a:extLst>
          </p:cNvPr>
          <p:cNvSpPr>
            <a:spLocks noGrp="1"/>
          </p:cNvSpPr>
          <p:nvPr/>
        </p:nvSpPr>
        <p:spPr>
          <a:xfrm>
            <a:off x="3714750" y="1638300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Гол эрсдэл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5D104D-4B8E-45EA-9090-4F5862D0E979}"/>
              </a:ext>
            </a:extLst>
          </p:cNvPr>
          <p:cNvSpPr>
            <a:spLocks noGrp="1"/>
          </p:cNvSpPr>
          <p:nvPr/>
        </p:nvSpPr>
        <p:spPr>
          <a:xfrm>
            <a:off x="6705600" y="1638300"/>
            <a:ext cx="428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Тохирох нөхцөл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C0034B-9ABD-40ED-9086-53A0586A9D32}"/>
              </a:ext>
            </a:extLst>
          </p:cNvPr>
          <p:cNvSpPr>
            <a:spLocks noGrp="1"/>
          </p:cNvSpPr>
          <p:nvPr/>
        </p:nvSpPr>
        <p:spPr>
          <a:xfrm>
            <a:off x="628650" y="1524000"/>
            <a:ext cx="10668000" cy="571500"/>
          </a:xfrm>
          <a:prstGeom prst="rect">
            <a:avLst/>
          </a:prstGeom>
          <a:solidFill>
            <a:srgbClr val="173B63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76D01A-4376-40FD-9A00-7762BCFEFFAC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10668000" cy="666750"/>
          </a:xfrm>
          <a:prstGeom prst="rect">
            <a:avLst/>
          </a:prstGeom>
          <a:solidFill>
            <a:srgbClr val="F4F6F8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108AF1-B814-4312-A66E-87910DE1F673}"/>
              </a:ext>
            </a:extLst>
          </p:cNvPr>
          <p:cNvSpPr>
            <a:spLocks noGrp="1"/>
          </p:cNvSpPr>
          <p:nvPr/>
        </p:nvSpPr>
        <p:spPr>
          <a:xfrm>
            <a:off x="742950" y="2143125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Тогтмол үнэ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38A033-F921-4416-A71B-25539EE7BBD2}"/>
              </a:ext>
            </a:extLst>
          </p:cNvPr>
          <p:cNvSpPr>
            <a:spLocks noGrp="1"/>
          </p:cNvSpPr>
          <p:nvPr/>
        </p:nvSpPr>
        <p:spPr>
          <a:xfrm>
            <a:off x="3714750" y="2143125"/>
            <a:ext cx="276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54B4B"/>
                </a:solidFill>
              </a:defRPr>
            </a:pPr>
            <a:r>
              <a:rPr sz="1500" b="1">
                <a:solidFill>
                  <a:srgbClr val="C54B4B"/>
                </a:solidFill>
              </a:rPr>
              <a:t>Гүйцэтгэгч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BBE33D-55B8-4128-9F66-4052E9177786}"/>
              </a:ext>
            </a:extLst>
          </p:cNvPr>
          <p:cNvSpPr>
            <a:spLocks noGrp="1"/>
          </p:cNvSpPr>
          <p:nvPr/>
        </p:nvSpPr>
        <p:spPr>
          <a:xfrm>
            <a:off x="6705600" y="2143125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1425" b="0">
                <a:solidFill>
                  <a:srgbClr val="17212B"/>
                </a:solidFill>
              </a:rPr>
              <a:t>Хамрах хүрээ тогтвортой үед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60629B-64B1-4B40-A068-0AC7EBE9C1D5}"/>
              </a:ext>
            </a:extLst>
          </p:cNvPr>
          <p:cNvSpPr>
            <a:spLocks noGrp="1"/>
          </p:cNvSpPr>
          <p:nvPr/>
        </p:nvSpPr>
        <p:spPr>
          <a:xfrm>
            <a:off x="628650" y="2952750"/>
            <a:ext cx="1066800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A31CBA-6D04-4582-B77C-793D233079AD}"/>
              </a:ext>
            </a:extLst>
          </p:cNvPr>
          <p:cNvSpPr>
            <a:spLocks noGrp="1"/>
          </p:cNvSpPr>
          <p:nvPr/>
        </p:nvSpPr>
        <p:spPr>
          <a:xfrm>
            <a:off x="742950" y="295275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Нэгж үнэ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4C37F3-42A8-41E0-AB11-770AD35F5270}"/>
              </a:ext>
            </a:extLst>
          </p:cNvPr>
          <p:cNvSpPr>
            <a:spLocks noGrp="1"/>
          </p:cNvSpPr>
          <p:nvPr/>
        </p:nvSpPr>
        <p:spPr>
          <a:xfrm>
            <a:off x="3714750" y="2952750"/>
            <a:ext cx="276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2A93B"/>
                </a:solidFill>
              </a:defRPr>
            </a:pPr>
            <a:r>
              <a:rPr sz="1500" b="1">
                <a:solidFill>
                  <a:srgbClr val="F2A93B"/>
                </a:solidFill>
              </a:rPr>
              <a:t>Хуваалцсан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000D9-766D-4075-ACFA-8721A643BEC3}"/>
              </a:ext>
            </a:extLst>
          </p:cNvPr>
          <p:cNvSpPr>
            <a:spLocks noGrp="1"/>
          </p:cNvSpPr>
          <p:nvPr/>
        </p:nvSpPr>
        <p:spPr>
          <a:xfrm>
            <a:off x="6705600" y="295275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1425" b="0">
                <a:solidFill>
                  <a:srgbClr val="17212B"/>
                </a:solidFill>
              </a:rPr>
              <a:t>Тоо хэмжээ тодорхойгүй үед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8731C9-9D92-478E-9202-0B634385B839}"/>
              </a:ext>
            </a:extLst>
          </p:cNvPr>
          <p:cNvSpPr>
            <a:spLocks noGrp="1"/>
          </p:cNvSpPr>
          <p:nvPr/>
        </p:nvSpPr>
        <p:spPr>
          <a:xfrm>
            <a:off x="628650" y="3762375"/>
            <a:ext cx="10668000" cy="666750"/>
          </a:xfrm>
          <a:prstGeom prst="rect">
            <a:avLst/>
          </a:prstGeom>
          <a:solidFill>
            <a:srgbClr val="F4F6F8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5E18A7-F8D3-4E1A-AF27-A9182CB31476}"/>
              </a:ext>
            </a:extLst>
          </p:cNvPr>
          <p:cNvSpPr>
            <a:spLocks noGrp="1"/>
          </p:cNvSpPr>
          <p:nvPr/>
        </p:nvSpPr>
        <p:spPr>
          <a:xfrm>
            <a:off x="742950" y="3762375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Зардал + хөлс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EF1BE1-FFBA-4380-8078-910E34880E43}"/>
              </a:ext>
            </a:extLst>
          </p:cNvPr>
          <p:cNvSpPr>
            <a:spLocks noGrp="1"/>
          </p:cNvSpPr>
          <p:nvPr/>
        </p:nvSpPr>
        <p:spPr>
          <a:xfrm>
            <a:off x="3714750" y="3762375"/>
            <a:ext cx="276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F6F9F"/>
                </a:solidFill>
              </a:defRPr>
            </a:pPr>
            <a:r>
              <a:rPr sz="1500" b="1">
                <a:solidFill>
                  <a:srgbClr val="2F6F9F"/>
                </a:solidFill>
              </a:rPr>
              <a:t>Захиалагч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48C664-A20E-4091-8C14-CB729223B8BA}"/>
              </a:ext>
            </a:extLst>
          </p:cNvPr>
          <p:cNvSpPr>
            <a:spLocks noGrp="1"/>
          </p:cNvSpPr>
          <p:nvPr/>
        </p:nvSpPr>
        <p:spPr>
          <a:xfrm>
            <a:off x="6705600" y="3762375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1425" b="0">
                <a:solidFill>
                  <a:srgbClr val="17212B"/>
                </a:solidFill>
              </a:rPr>
              <a:t>Яаралтай, шийдэл хөгжиж буй үед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668777-D811-46C7-B164-42B7A1D8B366}"/>
              </a:ext>
            </a:extLst>
          </p:cNvPr>
          <p:cNvSpPr>
            <a:spLocks noGrp="1"/>
          </p:cNvSpPr>
          <p:nvPr/>
        </p:nvSpPr>
        <p:spPr>
          <a:xfrm>
            <a:off x="628650" y="4572000"/>
            <a:ext cx="1066800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E0E6"/>
            </a:solidFill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AD8AA3-111E-44CC-818E-D33B5DFF7C0E}"/>
              </a:ext>
            </a:extLst>
          </p:cNvPr>
          <p:cNvSpPr>
            <a:spLocks noGrp="1"/>
          </p:cNvSpPr>
          <p:nvPr/>
        </p:nvSpPr>
        <p:spPr>
          <a:xfrm>
            <a:off x="742950" y="4572000"/>
            <a:ext cx="2857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173B63"/>
                </a:solidFill>
              </a:defRPr>
            </a:pPr>
            <a:r>
              <a:rPr sz="1500" b="1">
                <a:solidFill>
                  <a:srgbClr val="173B63"/>
                </a:solidFill>
              </a:rPr>
              <a:t>Зорилтот үнэ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460374-1090-4DD0-A419-35642F676A95}"/>
              </a:ext>
            </a:extLst>
          </p:cNvPr>
          <p:cNvSpPr>
            <a:spLocks noGrp="1"/>
          </p:cNvSpPr>
          <p:nvPr/>
        </p:nvSpPr>
        <p:spPr>
          <a:xfrm>
            <a:off x="3714750" y="4572000"/>
            <a:ext cx="276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F2A93B"/>
                </a:solidFill>
              </a:defRPr>
            </a:pPr>
            <a:r>
              <a:rPr sz="1500" b="1">
                <a:solidFill>
                  <a:srgbClr val="F2A93B"/>
                </a:solidFill>
              </a:rPr>
              <a:t>Хуваалцсан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E89B05-28FA-4BBA-8C94-C7D176120677}"/>
              </a:ext>
            </a:extLst>
          </p:cNvPr>
          <p:cNvSpPr>
            <a:spLocks noGrp="1"/>
          </p:cNvSpPr>
          <p:nvPr/>
        </p:nvSpPr>
        <p:spPr>
          <a:xfrm>
            <a:off x="6705600" y="4572000"/>
            <a:ext cx="4286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17212B"/>
                </a:solidFill>
              </a:defRPr>
            </a:pPr>
            <a:r>
              <a:rPr sz="1425" b="0">
                <a:solidFill>
                  <a:srgbClr val="17212B"/>
                </a:solidFill>
              </a:rPr>
              <a:t>Ил тод өгөгдөл, хамтын хэмнэлттэй үед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4788FE-D9AF-443F-98D3-6658BD420D58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D67B8C-FA3D-43EA-9F3A-FC9C982AB791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92250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B63D142-0A8D-4C79-9932-701C44E7ECFA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6B2D2E-A0E6-44ED-92A0-4CF0185999F4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Өөрчлөлт батлагдахаас өмнө өртөг, хугацаа, эрсдэлийг хамтад нь үнэлнэ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CF8459-B645-4645-99E4-A3C563115B66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69C9B4-7E1F-4972-A53A-13A447F81001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1809750" cy="1000125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F6A119-181B-40B2-85E0-565DA0AB6405}"/>
              </a:ext>
            </a:extLst>
          </p:cNvPr>
          <p:cNvSpPr>
            <a:spLocks noGrp="1"/>
          </p:cNvSpPr>
          <p:nvPr/>
        </p:nvSpPr>
        <p:spPr>
          <a:xfrm>
            <a:off x="685800" y="2524125"/>
            <a:ext cx="361950" cy="361950"/>
          </a:xfrm>
          <a:prstGeom prst="rect">
            <a:avLst/>
          </a:prstGeom>
          <a:solidFill>
            <a:srgbClr val="2F6F9F"/>
          </a:solidFill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ADF9E0-478D-4D25-8D8B-E601669D51F3}"/>
              </a:ext>
            </a:extLst>
          </p:cNvPr>
          <p:cNvSpPr>
            <a:spLocks noGrp="1"/>
          </p:cNvSpPr>
          <p:nvPr/>
        </p:nvSpPr>
        <p:spPr>
          <a:xfrm>
            <a:off x="742950" y="2905125"/>
            <a:ext cx="1466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73B63"/>
                </a:solidFill>
              </a:defRPr>
            </a:pPr>
            <a:r>
              <a:rPr sz="1350" b="1">
                <a:solidFill>
                  <a:srgbClr val="173B63"/>
                </a:solidFill>
              </a:rPr>
              <a:t>Хүсэлт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F98A7-96F8-4AD9-81D9-AA3C487C8121}"/>
              </a:ext>
            </a:extLst>
          </p:cNvPr>
          <p:cNvSpPr>
            <a:spLocks noGrp="1"/>
          </p:cNvSpPr>
          <p:nvPr/>
        </p:nvSpPr>
        <p:spPr>
          <a:xfrm>
            <a:off x="2419350" y="2619375"/>
            <a:ext cx="428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2F6F9F"/>
                </a:solidFill>
              </a:defRPr>
            </a:pPr>
            <a:r>
              <a:rPr sz="2625" b="1">
                <a:solidFill>
                  <a:srgbClr val="2F6F9F"/>
                </a:solidFill>
              </a:rPr>
              <a:t>→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6BFE300-4706-4996-8AB7-6ECC842730F4}"/>
              </a:ext>
            </a:extLst>
          </p:cNvPr>
          <p:cNvSpPr>
            <a:spLocks noGrp="1"/>
          </p:cNvSpPr>
          <p:nvPr/>
        </p:nvSpPr>
        <p:spPr>
          <a:xfrm>
            <a:off x="2857500" y="2381250"/>
            <a:ext cx="1809750" cy="1000125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53C889-D809-4FD7-9AD2-5F45027E8F32}"/>
              </a:ext>
            </a:extLst>
          </p:cNvPr>
          <p:cNvSpPr>
            <a:spLocks noGrp="1"/>
          </p:cNvSpPr>
          <p:nvPr/>
        </p:nvSpPr>
        <p:spPr>
          <a:xfrm>
            <a:off x="2971800" y="2524125"/>
            <a:ext cx="361950" cy="361950"/>
          </a:xfrm>
          <a:prstGeom prst="rect">
            <a:avLst/>
          </a:prstGeom>
          <a:solidFill>
            <a:srgbClr val="2F6F9F"/>
          </a:solidFill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0E8DCD-AED8-4218-95A3-5F98A0DA9F58}"/>
              </a:ext>
            </a:extLst>
          </p:cNvPr>
          <p:cNvSpPr>
            <a:spLocks noGrp="1"/>
          </p:cNvSpPr>
          <p:nvPr/>
        </p:nvSpPr>
        <p:spPr>
          <a:xfrm>
            <a:off x="3028950" y="2905125"/>
            <a:ext cx="1466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73B63"/>
                </a:solidFill>
              </a:defRPr>
            </a:pPr>
            <a:r>
              <a:rPr sz="1350" b="1">
                <a:solidFill>
                  <a:srgbClr val="173B63"/>
                </a:solidFill>
              </a:rPr>
              <a:t>Нөлөөллийн тооцоо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D2965A-1AB0-4884-9EB3-80CE6CF7E2A4}"/>
              </a:ext>
            </a:extLst>
          </p:cNvPr>
          <p:cNvSpPr>
            <a:spLocks noGrp="1"/>
          </p:cNvSpPr>
          <p:nvPr/>
        </p:nvSpPr>
        <p:spPr>
          <a:xfrm>
            <a:off x="4705350" y="2619375"/>
            <a:ext cx="428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2F6F9F"/>
                </a:solidFill>
              </a:defRPr>
            </a:pPr>
            <a:r>
              <a:rPr sz="2625" b="1">
                <a:solidFill>
                  <a:srgbClr val="2F6F9F"/>
                </a:solidFill>
              </a:rPr>
              <a:t>→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325D92-4231-46E1-9E25-A5AF77AAD012}"/>
              </a:ext>
            </a:extLst>
          </p:cNvPr>
          <p:cNvSpPr>
            <a:spLocks noGrp="1"/>
          </p:cNvSpPr>
          <p:nvPr/>
        </p:nvSpPr>
        <p:spPr>
          <a:xfrm>
            <a:off x="5143500" y="2381250"/>
            <a:ext cx="1809750" cy="1000125"/>
          </a:xfrm>
          <a:prstGeom prst="roundRect">
            <a:avLst>
              <a:gd name="adj" fmla="val 11429"/>
            </a:avLst>
          </a:prstGeom>
          <a:solidFill>
            <a:srgbClr val="F2A93B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B34690-A91A-41BE-9C3D-E2A7D8B53356}"/>
              </a:ext>
            </a:extLst>
          </p:cNvPr>
          <p:cNvSpPr>
            <a:spLocks noGrp="1"/>
          </p:cNvSpPr>
          <p:nvPr/>
        </p:nvSpPr>
        <p:spPr>
          <a:xfrm>
            <a:off x="5257800" y="2524125"/>
            <a:ext cx="361950" cy="361950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73B63"/>
                </a:solidFill>
              </a:defRPr>
            </a:pPr>
            <a:r>
              <a:rPr sz="1350" b="1">
                <a:solidFill>
                  <a:srgbClr val="173B63"/>
                </a:solidFill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7784FC-D105-4756-9919-06ED291603B7}"/>
              </a:ext>
            </a:extLst>
          </p:cNvPr>
          <p:cNvSpPr>
            <a:spLocks noGrp="1"/>
          </p:cNvSpPr>
          <p:nvPr/>
        </p:nvSpPr>
        <p:spPr>
          <a:xfrm>
            <a:off x="5314950" y="2905125"/>
            <a:ext cx="1466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73B63"/>
                </a:solidFill>
              </a:defRPr>
            </a:pPr>
            <a:r>
              <a:rPr sz="1350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1282CA-D375-4C51-B747-01B8DD32DE9F}"/>
              </a:ext>
            </a:extLst>
          </p:cNvPr>
          <p:cNvSpPr>
            <a:spLocks noGrp="1"/>
          </p:cNvSpPr>
          <p:nvPr/>
        </p:nvSpPr>
        <p:spPr>
          <a:xfrm>
            <a:off x="6991350" y="2619375"/>
            <a:ext cx="428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2F6F9F"/>
                </a:solidFill>
              </a:defRPr>
            </a:pPr>
            <a:r>
              <a:rPr sz="2625" b="1">
                <a:solidFill>
                  <a:srgbClr val="2F6F9F"/>
                </a:solidFill>
              </a:rPr>
              <a:t>→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05435DE-8FA6-40DE-AC59-1BAE73756F16}"/>
              </a:ext>
            </a:extLst>
          </p:cNvPr>
          <p:cNvSpPr>
            <a:spLocks noGrp="1"/>
          </p:cNvSpPr>
          <p:nvPr/>
        </p:nvSpPr>
        <p:spPr>
          <a:xfrm>
            <a:off x="7429500" y="2381250"/>
            <a:ext cx="1809750" cy="1000125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5385EF-EEDD-4B20-835D-B14BE0BCC8E0}"/>
              </a:ext>
            </a:extLst>
          </p:cNvPr>
          <p:cNvSpPr>
            <a:spLocks noGrp="1"/>
          </p:cNvSpPr>
          <p:nvPr/>
        </p:nvSpPr>
        <p:spPr>
          <a:xfrm>
            <a:off x="7543800" y="2524125"/>
            <a:ext cx="361950" cy="361950"/>
          </a:xfrm>
          <a:prstGeom prst="rect">
            <a:avLst/>
          </a:prstGeom>
          <a:solidFill>
            <a:srgbClr val="2F6F9F"/>
          </a:solidFill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D93B90-34C9-48E3-9941-9D0A41524FE7}"/>
              </a:ext>
            </a:extLst>
          </p:cNvPr>
          <p:cNvSpPr>
            <a:spLocks noGrp="1"/>
          </p:cNvSpPr>
          <p:nvPr/>
        </p:nvSpPr>
        <p:spPr>
          <a:xfrm>
            <a:off x="7600950" y="2905125"/>
            <a:ext cx="1466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73B63"/>
                </a:solidFill>
              </a:defRPr>
            </a:pPr>
            <a:r>
              <a:rPr sz="1350" b="1">
                <a:solidFill>
                  <a:srgbClr val="173B63"/>
                </a:solidFill>
              </a:rPr>
              <a:t>Суурь шинэчлэх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2C17F6-BEF0-4008-8113-090A5812BA52}"/>
              </a:ext>
            </a:extLst>
          </p:cNvPr>
          <p:cNvSpPr>
            <a:spLocks noGrp="1"/>
          </p:cNvSpPr>
          <p:nvPr/>
        </p:nvSpPr>
        <p:spPr>
          <a:xfrm>
            <a:off x="9277350" y="2619375"/>
            <a:ext cx="4286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625" b="1">
                <a:solidFill>
                  <a:srgbClr val="2F6F9F"/>
                </a:solidFill>
              </a:defRPr>
            </a:pPr>
            <a:r>
              <a:rPr sz="2625" b="1">
                <a:solidFill>
                  <a:srgbClr val="2F6F9F"/>
                </a:solidFill>
              </a:rPr>
              <a:t>→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42AE2A8-E3F0-4F00-A1FA-84CBBA2DB475}"/>
              </a:ext>
            </a:extLst>
          </p:cNvPr>
          <p:cNvSpPr>
            <a:spLocks noGrp="1"/>
          </p:cNvSpPr>
          <p:nvPr/>
        </p:nvSpPr>
        <p:spPr>
          <a:xfrm>
            <a:off x="9715500" y="2381250"/>
            <a:ext cx="1809750" cy="1000125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EE3225-618B-46BA-8E6E-87A58294F49A}"/>
              </a:ext>
            </a:extLst>
          </p:cNvPr>
          <p:cNvSpPr>
            <a:spLocks noGrp="1"/>
          </p:cNvSpPr>
          <p:nvPr/>
        </p:nvSpPr>
        <p:spPr>
          <a:xfrm>
            <a:off x="9829800" y="2524125"/>
            <a:ext cx="361950" cy="361950"/>
          </a:xfrm>
          <a:prstGeom prst="rect">
            <a:avLst/>
          </a:prstGeom>
          <a:solidFill>
            <a:srgbClr val="2F6F9F"/>
          </a:solidFill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6EA3213-C60C-4EBD-80B0-EBAB646D795F}"/>
              </a:ext>
            </a:extLst>
          </p:cNvPr>
          <p:cNvSpPr>
            <a:spLocks noGrp="1"/>
          </p:cNvSpPr>
          <p:nvPr/>
        </p:nvSpPr>
        <p:spPr>
          <a:xfrm>
            <a:off x="9886950" y="2905125"/>
            <a:ext cx="1466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173B63"/>
                </a:solidFill>
              </a:defRPr>
            </a:pPr>
            <a:r>
              <a:rPr sz="1350" b="1">
                <a:solidFill>
                  <a:srgbClr val="173B63"/>
                </a:solidFill>
              </a:rPr>
              <a:t>Гүйцэтгэл хянах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F8EF666-07F8-4872-A901-FE77271EC405}"/>
              </a:ext>
            </a:extLst>
          </p:cNvPr>
          <p:cNvSpPr>
            <a:spLocks noGrp="1"/>
          </p:cNvSpPr>
          <p:nvPr/>
        </p:nvSpPr>
        <p:spPr>
          <a:xfrm>
            <a:off x="1314450" y="4095750"/>
            <a:ext cx="9525000" cy="1066800"/>
          </a:xfrm>
          <a:prstGeom prst="roundRect">
            <a:avLst>
              <a:gd name="adj" fmla="val 10714"/>
            </a:avLst>
          </a:prstGeom>
          <a:solidFill>
            <a:srgbClr val="F4F6F8"/>
          </a:solidFill>
          <a:ln w="9525">
            <a:solidFill>
              <a:srgbClr val="D4DEE6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733006-7AA6-4B74-B6D4-6CC0DFD6AA37}"/>
              </a:ext>
            </a:extLst>
          </p:cNvPr>
          <p:cNvSpPr>
            <a:spLocks noGrp="1"/>
          </p:cNvSpPr>
          <p:nvPr/>
        </p:nvSpPr>
        <p:spPr>
          <a:xfrm>
            <a:off x="1571625" y="4333875"/>
            <a:ext cx="9048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73B63"/>
                </a:solidFill>
              </a:defRPr>
            </a:pPr>
            <a:r>
              <a:rPr sz="1875" b="1">
                <a:solidFill>
                  <a:srgbClr val="173B63"/>
                </a:solidFill>
              </a:rPr>
              <a:t>Шийдвэрийн хуудас: шалтгаан • 3 хувилбар • өртгийн Δ • хугацааны Δ • эрсдэл • батлагч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E46E4D7-2007-4D20-A1D3-BB54014EE258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1E06E9-8FC3-4768-9BB0-B0E622D6020A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1750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ABDA81B-E213-49C0-A33F-99E8ED0DF16F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88ABCA-03F0-475D-8EE7-813781005F23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Нэг үнэ биш, гурван хувилбар удирдлагыг хамгаална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8030F1-3608-4563-AEFE-D137EC387CC5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graphicFrame>
        <p:nvGraphicFramePr>
          <p:cNvPr id="14" name="Chart"/>
          <p:cNvGraphicFramePr/>
          <p:nvPr/>
        </p:nvGraphicFramePr>
        <p:xfrm>
          <a:off x="666750" y="1714500"/>
          <a:ext cx="685800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0092CE-82C9-491C-9740-9C5DFC285CBF}"/>
              </a:ext>
            </a:extLst>
          </p:cNvPr>
          <p:cNvSpPr>
            <a:spLocks noGrp="1"/>
          </p:cNvSpPr>
          <p:nvPr/>
        </p:nvSpPr>
        <p:spPr>
          <a:xfrm>
            <a:off x="8096250" y="1981200"/>
            <a:ext cx="3333750" cy="2667000"/>
          </a:xfrm>
          <a:prstGeom prst="roundRect">
            <a:avLst>
              <a:gd name="adj" fmla="val 4286"/>
            </a:avLst>
          </a:prstGeom>
          <a:solidFill>
            <a:srgbClr val="F4F6F8"/>
          </a:solidFill>
          <a:ln w="9525">
            <a:solidFill>
              <a:srgbClr val="D9E2EA"/>
            </a:solidFill>
            <a:prstDash val="solid"/>
          </a:ln>
        </p:spPr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542645-D43E-4AF7-B854-BDC44BB49257}"/>
              </a:ext>
            </a:extLst>
          </p:cNvPr>
          <p:cNvSpPr>
            <a:spLocks noGrp="1"/>
          </p:cNvSpPr>
          <p:nvPr/>
        </p:nvSpPr>
        <p:spPr>
          <a:xfrm>
            <a:off x="8096250" y="1981200"/>
            <a:ext cx="76200" cy="2667000"/>
          </a:xfrm>
          <a:prstGeom prst="roundRect">
            <a:avLst>
              <a:gd name="adj" fmla="val 50000"/>
            </a:avLst>
          </a:prstGeom>
          <a:solidFill>
            <a:srgbClr val="C54B4B"/>
          </a:solidFill>
          <a:ln w="9525">
            <a:solidFill>
              <a:srgbClr val="C54B4B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99E71E-67CD-4FDE-8DD3-EBC06BA41B0D}"/>
              </a:ext>
            </a:extLst>
          </p:cNvPr>
          <p:cNvSpPr>
            <a:spLocks noGrp="1"/>
          </p:cNvSpPr>
          <p:nvPr/>
        </p:nvSpPr>
        <p:spPr>
          <a:xfrm>
            <a:off x="8343900" y="2133600"/>
            <a:ext cx="29146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ШИЙДВЭР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02CF4A-E4A8-4B19-B56D-AE823BCA2DF9}"/>
              </a:ext>
            </a:extLst>
          </p:cNvPr>
          <p:cNvSpPr>
            <a:spLocks noGrp="1"/>
          </p:cNvSpPr>
          <p:nvPr/>
        </p:nvSpPr>
        <p:spPr>
          <a:xfrm>
            <a:off x="8343900" y="2533650"/>
            <a:ext cx="2914650" cy="198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• 10.8 тэрбумд санхүүжилт батлах</a:t>
            </a:r>
          </a:p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• 1.5 тэрбумын сөрөг эрсдэлийг бууруулах</a:t>
            </a:r>
          </a:p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• Хязгаар давбал дахин батлуулах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5C0541-5321-4C25-A8B0-CE9B09E6AD0E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D21010-267F-4FE3-8B86-4E3F7C4EB45E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70511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30FB428-41AD-40CA-9C9C-EAD00DB2FD21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2EB840-A0CF-4DD0-B03E-4E5DA0FC65B6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BIM-Costing: хэмжээг зурагнаас, үнийг нөөцийн сангаас, хувилбарыг загвараас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3FA189-0CD9-44B5-9360-698A36F19F4D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73DA2B7-DEF3-4FB5-897F-DC13C36769F3}"/>
              </a:ext>
            </a:extLst>
          </p:cNvPr>
          <p:cNvSpPr>
            <a:spLocks noGrp="1"/>
          </p:cNvSpPr>
          <p:nvPr/>
        </p:nvSpPr>
        <p:spPr>
          <a:xfrm>
            <a:off x="647700" y="2238375"/>
            <a:ext cx="2381250" cy="1619250"/>
          </a:xfrm>
          <a:prstGeom prst="roundRect">
            <a:avLst>
              <a:gd name="adj" fmla="val 7059"/>
            </a:avLst>
          </a:prstGeom>
          <a:solidFill>
            <a:srgbClr val="EAF2F8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BDA6D6-AEBF-49C9-B3F6-665F93B4EB38}"/>
              </a:ext>
            </a:extLst>
          </p:cNvPr>
          <p:cNvSpPr>
            <a:spLocks noGrp="1"/>
          </p:cNvSpPr>
          <p:nvPr/>
        </p:nvSpPr>
        <p:spPr>
          <a:xfrm>
            <a:off x="838200" y="2457450"/>
            <a:ext cx="200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BIM / зураг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A994A6-A002-4A7C-B61B-01ED9F80B471}"/>
              </a:ext>
            </a:extLst>
          </p:cNvPr>
          <p:cNvSpPr>
            <a:spLocks noGrp="1"/>
          </p:cNvSpPr>
          <p:nvPr/>
        </p:nvSpPr>
        <p:spPr>
          <a:xfrm>
            <a:off x="838200" y="302895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5E6B78"/>
                </a:solidFill>
              </a:defRPr>
            </a:pPr>
            <a:r>
              <a:rPr sz="1425" b="0">
                <a:solidFill>
                  <a:srgbClr val="5E6B78"/>
                </a:solidFill>
              </a:rPr>
              <a:t>Тоо хэмжээ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DE6C12-6978-45D8-BB92-54B8EB0B5774}"/>
              </a:ext>
            </a:extLst>
          </p:cNvPr>
          <p:cNvSpPr>
            <a:spLocks noGrp="1"/>
          </p:cNvSpPr>
          <p:nvPr/>
        </p:nvSpPr>
        <p:spPr>
          <a:xfrm>
            <a:off x="3076575" y="2714625"/>
            <a:ext cx="38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F2A93B"/>
                </a:solidFill>
              </a:defRPr>
            </a:pPr>
            <a:r>
              <a:rPr sz="2850" b="1">
                <a:solidFill>
                  <a:srgbClr val="F2A93B"/>
                </a:solidFill>
              </a:rPr>
              <a:t>→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A8E9440-3566-4A5E-A8E4-2D525E2742FE}"/>
              </a:ext>
            </a:extLst>
          </p:cNvPr>
          <p:cNvSpPr>
            <a:spLocks noGrp="1"/>
          </p:cNvSpPr>
          <p:nvPr/>
        </p:nvSpPr>
        <p:spPr>
          <a:xfrm>
            <a:off x="3505200" y="2238375"/>
            <a:ext cx="2381250" cy="1619250"/>
          </a:xfrm>
          <a:prstGeom prst="roundRect">
            <a:avLst>
              <a:gd name="adj" fmla="val 7059"/>
            </a:avLst>
          </a:prstGeom>
          <a:solidFill>
            <a:srgbClr val="EAF2F8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271096-8098-45EE-8FC7-9645EB4FC9F2}"/>
              </a:ext>
            </a:extLst>
          </p:cNvPr>
          <p:cNvSpPr>
            <a:spLocks noGrp="1"/>
          </p:cNvSpPr>
          <p:nvPr/>
        </p:nvSpPr>
        <p:spPr>
          <a:xfrm>
            <a:off x="3695700" y="2457450"/>
            <a:ext cx="200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Нөөцийн сан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5B73DA-F0FF-490F-8864-88CA20DCF63C}"/>
              </a:ext>
            </a:extLst>
          </p:cNvPr>
          <p:cNvSpPr>
            <a:spLocks noGrp="1"/>
          </p:cNvSpPr>
          <p:nvPr/>
        </p:nvSpPr>
        <p:spPr>
          <a:xfrm>
            <a:off x="3695700" y="302895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5E6B78"/>
                </a:solidFill>
              </a:defRPr>
            </a:pPr>
            <a:r>
              <a:rPr sz="1425" b="0">
                <a:solidFill>
                  <a:srgbClr val="5E6B78"/>
                </a:solidFill>
              </a:rPr>
              <a:t>Үнэ ба бүтээмж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40DD4-DAD7-4E58-9FC4-67293DD10428}"/>
              </a:ext>
            </a:extLst>
          </p:cNvPr>
          <p:cNvSpPr>
            <a:spLocks noGrp="1"/>
          </p:cNvSpPr>
          <p:nvPr/>
        </p:nvSpPr>
        <p:spPr>
          <a:xfrm>
            <a:off x="5934075" y="2714625"/>
            <a:ext cx="38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F2A93B"/>
                </a:solidFill>
              </a:defRPr>
            </a:pPr>
            <a:r>
              <a:rPr sz="2850" b="1">
                <a:solidFill>
                  <a:srgbClr val="F2A93B"/>
                </a:solidFill>
              </a:rPr>
              <a:t>→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B2E79A-BA5A-4ADD-B73F-BC17166FA700}"/>
              </a:ext>
            </a:extLst>
          </p:cNvPr>
          <p:cNvSpPr>
            <a:spLocks noGrp="1"/>
          </p:cNvSpPr>
          <p:nvPr/>
        </p:nvSpPr>
        <p:spPr>
          <a:xfrm>
            <a:off x="6362700" y="2238375"/>
            <a:ext cx="2381250" cy="1619250"/>
          </a:xfrm>
          <a:prstGeom prst="roundRect">
            <a:avLst>
              <a:gd name="adj" fmla="val 7059"/>
            </a:avLst>
          </a:prstGeom>
          <a:solidFill>
            <a:srgbClr val="EAF2F8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276BFA-2DE9-45A6-BF58-A339BBC1230B}"/>
              </a:ext>
            </a:extLst>
          </p:cNvPr>
          <p:cNvSpPr>
            <a:spLocks noGrp="1"/>
          </p:cNvSpPr>
          <p:nvPr/>
        </p:nvSpPr>
        <p:spPr>
          <a:xfrm>
            <a:off x="6553200" y="2457450"/>
            <a:ext cx="200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Календарь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07E3BE-FDB6-44D2-81B8-6D4C71617F01}"/>
              </a:ext>
            </a:extLst>
          </p:cNvPr>
          <p:cNvSpPr>
            <a:spLocks noGrp="1"/>
          </p:cNvSpPr>
          <p:nvPr/>
        </p:nvSpPr>
        <p:spPr>
          <a:xfrm>
            <a:off x="6553200" y="302895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5E6B78"/>
                </a:solidFill>
              </a:defRPr>
            </a:pPr>
            <a:r>
              <a:rPr sz="1425" b="0">
                <a:solidFill>
                  <a:srgbClr val="5E6B78"/>
                </a:solidFill>
              </a:rPr>
              <a:t>Хугацаа ба эскалаци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5264363-52D8-4499-A37E-AB3E44CA035B}"/>
              </a:ext>
            </a:extLst>
          </p:cNvPr>
          <p:cNvSpPr>
            <a:spLocks noGrp="1"/>
          </p:cNvSpPr>
          <p:nvPr/>
        </p:nvSpPr>
        <p:spPr>
          <a:xfrm>
            <a:off x="8791575" y="2714625"/>
            <a:ext cx="38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F2A93B"/>
                </a:solidFill>
              </a:defRPr>
            </a:pPr>
            <a:r>
              <a:rPr sz="2850" b="1">
                <a:solidFill>
                  <a:srgbClr val="F2A93B"/>
                </a:solidFill>
              </a:rPr>
              <a:t>→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B01A2E1-594E-41F7-97C2-FE922C904560}"/>
              </a:ext>
            </a:extLst>
          </p:cNvPr>
          <p:cNvSpPr>
            <a:spLocks noGrp="1"/>
          </p:cNvSpPr>
          <p:nvPr/>
        </p:nvSpPr>
        <p:spPr>
          <a:xfrm>
            <a:off x="9220200" y="2238375"/>
            <a:ext cx="2381250" cy="1619250"/>
          </a:xfrm>
          <a:prstGeom prst="roundRect">
            <a:avLst>
              <a:gd name="adj" fmla="val 7059"/>
            </a:avLst>
          </a:prstGeom>
          <a:solidFill>
            <a:srgbClr val="173B63"/>
          </a:solidFill>
          <a:ln w="9525">
            <a:solidFill>
              <a:srgbClr val="173B63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BDD704-E11E-4E35-8466-469A9548F82A}"/>
              </a:ext>
            </a:extLst>
          </p:cNvPr>
          <p:cNvSpPr>
            <a:spLocks noGrp="1"/>
          </p:cNvSpPr>
          <p:nvPr/>
        </p:nvSpPr>
        <p:spPr>
          <a:xfrm>
            <a:off x="9410700" y="2457450"/>
            <a:ext cx="200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Өртгийн загвар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F0154D-3446-4871-8785-8E56F4D82D58}"/>
              </a:ext>
            </a:extLst>
          </p:cNvPr>
          <p:cNvSpPr>
            <a:spLocks noGrp="1"/>
          </p:cNvSpPr>
          <p:nvPr/>
        </p:nvSpPr>
        <p:spPr>
          <a:xfrm>
            <a:off x="9410700" y="3028950"/>
            <a:ext cx="2000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DCE7F2"/>
                </a:solidFill>
              </a:defRPr>
            </a:pPr>
            <a:r>
              <a:rPr sz="1425" b="0">
                <a:solidFill>
                  <a:srgbClr val="DCE7F2"/>
                </a:solidFill>
              </a:rPr>
              <a:t>Төсөв, урсгал, EAC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2FE5679-F348-42F7-B903-9453D8735A03}"/>
              </a:ext>
            </a:extLst>
          </p:cNvPr>
          <p:cNvSpPr>
            <a:spLocks noGrp="1"/>
          </p:cNvSpPr>
          <p:nvPr/>
        </p:nvSpPr>
        <p:spPr>
          <a:xfrm>
            <a:off x="1619250" y="4524375"/>
            <a:ext cx="8953500" cy="904875"/>
          </a:xfrm>
          <a:prstGeom prst="roundRect">
            <a:avLst>
              <a:gd name="adj" fmla="val 12632"/>
            </a:avLst>
          </a:prstGeom>
          <a:solidFill>
            <a:srgbClr val="F4F6F8"/>
          </a:solidFill>
          <a:ln w="9525">
            <a:solidFill>
              <a:srgbClr val="D4DEE6"/>
            </a:solidFill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1D14AA-4422-4B11-989A-EF70B4F65FCC}"/>
              </a:ext>
            </a:extLst>
          </p:cNvPr>
          <p:cNvSpPr>
            <a:spLocks noGrp="1"/>
          </p:cNvSpPr>
          <p:nvPr/>
        </p:nvSpPr>
        <p:spPr>
          <a:xfrm>
            <a:off x="1857375" y="4714875"/>
            <a:ext cx="8477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173B63"/>
                </a:solidFill>
              </a:defRPr>
            </a:pPr>
            <a:r>
              <a:rPr sz="2025" b="1">
                <a:solidFill>
                  <a:srgbClr val="173B63"/>
                </a:solidFill>
              </a:rPr>
              <a:t>Нэг өөрчлөлт → хэмжээ, өртөг, хугацаа, мөнгөн урсгал зэрэг шинэчлэгдэнэ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DDBAE23-04DB-430A-98BD-F56205F7108E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BF130A-EB1E-4054-9FFB-DE95D2AAD176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37088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C6B5518A-6FB3-4ADA-9139-D87D674AAB13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61D55E-FA4D-4084-9E64-CB49888961C9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Удирдлагын самбар 8 тоог өдөр бүр биш, тогтмол хэмнэлээр харуулна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C8329E-99FD-427D-B402-8FCBB0526AEC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68A2EE-688C-4CC5-B480-380B9D5D3B69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2428875" cy="1381125"/>
          </a:xfrm>
          <a:prstGeom prst="roundRect">
            <a:avLst>
              <a:gd name="adj" fmla="val 8276"/>
            </a:avLst>
          </a:prstGeom>
          <a:solidFill>
            <a:srgbClr val="F4F6F8"/>
          </a:solidFill>
          <a:ln w="9525">
            <a:solidFill>
              <a:srgbClr val="D6E0E7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59CBDB-03DC-4E81-9352-6F7823A38153}"/>
              </a:ext>
            </a:extLst>
          </p:cNvPr>
          <p:cNvSpPr>
            <a:spLocks noGrp="1"/>
          </p:cNvSpPr>
          <p:nvPr/>
        </p:nvSpPr>
        <p:spPr>
          <a:xfrm>
            <a:off x="857250" y="1885950"/>
            <a:ext cx="2047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2F6F9F"/>
                </a:solidFill>
              </a:defRPr>
            </a:pPr>
            <a:r>
              <a:rPr sz="2250" b="1">
                <a:solidFill>
                  <a:srgbClr val="2F6F9F"/>
                </a:solidFill>
              </a:rPr>
              <a:t>BAC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E8EC58-4CF5-4288-A51D-04764C60ECA6}"/>
              </a:ext>
            </a:extLst>
          </p:cNvPr>
          <p:cNvSpPr>
            <a:spLocks noGrp="1"/>
          </p:cNvSpPr>
          <p:nvPr/>
        </p:nvSpPr>
        <p:spPr>
          <a:xfrm>
            <a:off x="857250" y="2400300"/>
            <a:ext cx="204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Баталсан төсөв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7DC9849-B7EB-4F23-BD3B-C60743E1A6DF}"/>
              </a:ext>
            </a:extLst>
          </p:cNvPr>
          <p:cNvSpPr>
            <a:spLocks noGrp="1"/>
          </p:cNvSpPr>
          <p:nvPr/>
        </p:nvSpPr>
        <p:spPr>
          <a:xfrm>
            <a:off x="3429000" y="1714500"/>
            <a:ext cx="2428875" cy="1381125"/>
          </a:xfrm>
          <a:prstGeom prst="roundRect">
            <a:avLst>
              <a:gd name="adj" fmla="val 8276"/>
            </a:avLst>
          </a:prstGeom>
          <a:solidFill>
            <a:srgbClr val="EAF2F8"/>
          </a:solidFill>
          <a:ln w="9525">
            <a:solidFill>
              <a:srgbClr val="D6E0E7"/>
            </a:solidFill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5A52A7-F2A1-4EE7-BB2C-BC3B7E293CB1}"/>
              </a:ext>
            </a:extLst>
          </p:cNvPr>
          <p:cNvSpPr>
            <a:spLocks noGrp="1"/>
          </p:cNvSpPr>
          <p:nvPr/>
        </p:nvSpPr>
        <p:spPr>
          <a:xfrm>
            <a:off x="3619500" y="1885950"/>
            <a:ext cx="2047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2F6F9F"/>
                </a:solidFill>
              </a:defRPr>
            </a:pPr>
            <a:r>
              <a:rPr sz="2250" b="1">
                <a:solidFill>
                  <a:srgbClr val="2F6F9F"/>
                </a:solidFill>
              </a:rPr>
              <a:t>EAC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9873A1-25B5-424D-B4F9-6F6054961932}"/>
              </a:ext>
            </a:extLst>
          </p:cNvPr>
          <p:cNvSpPr>
            <a:spLocks noGrp="1"/>
          </p:cNvSpPr>
          <p:nvPr/>
        </p:nvSpPr>
        <p:spPr>
          <a:xfrm>
            <a:off x="3619500" y="2400300"/>
            <a:ext cx="204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Таамаг эцсийн өртөг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57728F7-A9D5-4E92-AB96-4662C1B7C48F}"/>
              </a:ext>
            </a:extLst>
          </p:cNvPr>
          <p:cNvSpPr>
            <a:spLocks noGrp="1"/>
          </p:cNvSpPr>
          <p:nvPr/>
        </p:nvSpPr>
        <p:spPr>
          <a:xfrm>
            <a:off x="6191250" y="1714500"/>
            <a:ext cx="2428875" cy="1381125"/>
          </a:xfrm>
          <a:prstGeom prst="roundRect">
            <a:avLst>
              <a:gd name="adj" fmla="val 8276"/>
            </a:avLst>
          </a:prstGeom>
          <a:solidFill>
            <a:srgbClr val="EAF2F8"/>
          </a:solidFill>
          <a:ln w="9525">
            <a:solidFill>
              <a:srgbClr val="D6E0E7"/>
            </a:solidFill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E4850E-1995-46CA-A787-0B494C1EB926}"/>
              </a:ext>
            </a:extLst>
          </p:cNvPr>
          <p:cNvSpPr>
            <a:spLocks noGrp="1"/>
          </p:cNvSpPr>
          <p:nvPr/>
        </p:nvSpPr>
        <p:spPr>
          <a:xfrm>
            <a:off x="6381750" y="1885950"/>
            <a:ext cx="2047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C54B4B"/>
                </a:solidFill>
              </a:defRPr>
            </a:pPr>
            <a:r>
              <a:rPr sz="2250" b="1">
                <a:solidFill>
                  <a:srgbClr val="C54B4B"/>
                </a:solidFill>
              </a:rPr>
              <a:t>VAC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74ABF7-FFA9-474C-9A55-76E74847DF9E}"/>
              </a:ext>
            </a:extLst>
          </p:cNvPr>
          <p:cNvSpPr>
            <a:spLocks noGrp="1"/>
          </p:cNvSpPr>
          <p:nvPr/>
        </p:nvSpPr>
        <p:spPr>
          <a:xfrm>
            <a:off x="6381750" y="2400300"/>
            <a:ext cx="204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Хүлээгдэж буй зөрүү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FB6E1A7-DA96-4D17-B826-B1D50F332DB9}"/>
              </a:ext>
            </a:extLst>
          </p:cNvPr>
          <p:cNvSpPr>
            <a:spLocks noGrp="1"/>
          </p:cNvSpPr>
          <p:nvPr/>
        </p:nvSpPr>
        <p:spPr>
          <a:xfrm>
            <a:off x="8953500" y="1714500"/>
            <a:ext cx="2428875" cy="1381125"/>
          </a:xfrm>
          <a:prstGeom prst="roundRect">
            <a:avLst>
              <a:gd name="adj" fmla="val 8276"/>
            </a:avLst>
          </a:prstGeom>
          <a:solidFill>
            <a:srgbClr val="F4F6F8"/>
          </a:solidFill>
          <a:ln w="9525">
            <a:solidFill>
              <a:srgbClr val="D6E0E7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5DB5CD-97A0-48CD-B1AF-3E411AFA9A69}"/>
              </a:ext>
            </a:extLst>
          </p:cNvPr>
          <p:cNvSpPr>
            <a:spLocks noGrp="1"/>
          </p:cNvSpPr>
          <p:nvPr/>
        </p:nvSpPr>
        <p:spPr>
          <a:xfrm>
            <a:off x="9144000" y="1885950"/>
            <a:ext cx="2047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2F6F9F"/>
                </a:solidFill>
              </a:defRPr>
            </a:pPr>
            <a:r>
              <a:rPr sz="2250" b="1">
                <a:solidFill>
                  <a:srgbClr val="2F6F9F"/>
                </a:solidFill>
              </a:rPr>
              <a:t>CPI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8D4073-0A89-4410-955A-6AF46B7AAC44}"/>
              </a:ext>
            </a:extLst>
          </p:cNvPr>
          <p:cNvSpPr>
            <a:spLocks noGrp="1"/>
          </p:cNvSpPr>
          <p:nvPr/>
        </p:nvSpPr>
        <p:spPr>
          <a:xfrm>
            <a:off x="9144000" y="2400300"/>
            <a:ext cx="204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Өртгийн үр ашиг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938F475-4374-4DC9-BE40-792365287A4F}"/>
              </a:ext>
            </a:extLst>
          </p:cNvPr>
          <p:cNvSpPr>
            <a:spLocks noGrp="1"/>
          </p:cNvSpPr>
          <p:nvPr/>
        </p:nvSpPr>
        <p:spPr>
          <a:xfrm>
            <a:off x="666750" y="3524250"/>
            <a:ext cx="2428875" cy="1381125"/>
          </a:xfrm>
          <a:prstGeom prst="roundRect">
            <a:avLst>
              <a:gd name="adj" fmla="val 8276"/>
            </a:avLst>
          </a:prstGeom>
          <a:solidFill>
            <a:srgbClr val="F4F6F8"/>
          </a:solidFill>
          <a:ln w="9525">
            <a:solidFill>
              <a:srgbClr val="D6E0E7"/>
            </a:solidFill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EAA69C-03B4-4F7E-9641-47B49FE14184}"/>
              </a:ext>
            </a:extLst>
          </p:cNvPr>
          <p:cNvSpPr>
            <a:spLocks noGrp="1"/>
          </p:cNvSpPr>
          <p:nvPr/>
        </p:nvSpPr>
        <p:spPr>
          <a:xfrm>
            <a:off x="857250" y="3695700"/>
            <a:ext cx="2047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2F6F9F"/>
                </a:solidFill>
              </a:defRPr>
            </a:pPr>
            <a:r>
              <a:rPr sz="2250" b="1">
                <a:solidFill>
                  <a:srgbClr val="2F6F9F"/>
                </a:solidFill>
              </a:rPr>
              <a:t>SPI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0FB9D1-00D2-4EEF-9273-39AB6F0E50E9}"/>
              </a:ext>
            </a:extLst>
          </p:cNvPr>
          <p:cNvSpPr>
            <a:spLocks noGrp="1"/>
          </p:cNvSpPr>
          <p:nvPr/>
        </p:nvSpPr>
        <p:spPr>
          <a:xfrm>
            <a:off x="857250" y="4210050"/>
            <a:ext cx="204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Хугацааны үр ашиг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2A418E3-38BC-4223-AE5C-1C02886AB60B}"/>
              </a:ext>
            </a:extLst>
          </p:cNvPr>
          <p:cNvSpPr>
            <a:spLocks noGrp="1"/>
          </p:cNvSpPr>
          <p:nvPr/>
        </p:nvSpPr>
        <p:spPr>
          <a:xfrm>
            <a:off x="3429000" y="3524250"/>
            <a:ext cx="2428875" cy="1381125"/>
          </a:xfrm>
          <a:prstGeom prst="roundRect">
            <a:avLst>
              <a:gd name="adj" fmla="val 8276"/>
            </a:avLst>
          </a:prstGeom>
          <a:solidFill>
            <a:srgbClr val="F4F6F8"/>
          </a:solidFill>
          <a:ln w="9525">
            <a:solidFill>
              <a:srgbClr val="D6E0E7"/>
            </a:solidFill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B4B856-F099-4E50-BDF4-9D072C947879}"/>
              </a:ext>
            </a:extLst>
          </p:cNvPr>
          <p:cNvSpPr>
            <a:spLocks noGrp="1"/>
          </p:cNvSpPr>
          <p:nvPr/>
        </p:nvSpPr>
        <p:spPr>
          <a:xfrm>
            <a:off x="3619500" y="3695700"/>
            <a:ext cx="2047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2F6F9F"/>
                </a:solidFill>
              </a:defRPr>
            </a:pPr>
            <a:r>
              <a:rPr sz="2250" b="1">
                <a:solidFill>
                  <a:srgbClr val="2F6F9F"/>
                </a:solidFill>
              </a:rPr>
              <a:t>Cash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A942B6-E01E-40AA-A4E3-BD5DA8337E4B}"/>
              </a:ext>
            </a:extLst>
          </p:cNvPr>
          <p:cNvSpPr>
            <a:spLocks noGrp="1"/>
          </p:cNvSpPr>
          <p:nvPr/>
        </p:nvSpPr>
        <p:spPr>
          <a:xfrm>
            <a:off x="3619500" y="4210050"/>
            <a:ext cx="204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Оргил санхүүжилт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103F903-019A-4551-A222-2FB75C36FCC7}"/>
              </a:ext>
            </a:extLst>
          </p:cNvPr>
          <p:cNvSpPr>
            <a:spLocks noGrp="1"/>
          </p:cNvSpPr>
          <p:nvPr/>
        </p:nvSpPr>
        <p:spPr>
          <a:xfrm>
            <a:off x="6191250" y="3524250"/>
            <a:ext cx="2428875" cy="1381125"/>
          </a:xfrm>
          <a:prstGeom prst="roundRect">
            <a:avLst>
              <a:gd name="adj" fmla="val 8276"/>
            </a:avLst>
          </a:prstGeom>
          <a:solidFill>
            <a:srgbClr val="F4F6F8"/>
          </a:solidFill>
          <a:ln w="9525">
            <a:solidFill>
              <a:srgbClr val="D6E0E7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524EF6-1B59-4C58-88F6-403DAC168237}"/>
              </a:ext>
            </a:extLst>
          </p:cNvPr>
          <p:cNvSpPr>
            <a:spLocks noGrp="1"/>
          </p:cNvSpPr>
          <p:nvPr/>
        </p:nvSpPr>
        <p:spPr>
          <a:xfrm>
            <a:off x="6381750" y="3695700"/>
            <a:ext cx="2047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2F6F9F"/>
                </a:solidFill>
              </a:defRPr>
            </a:pPr>
            <a:r>
              <a:rPr sz="2250" b="1">
                <a:solidFill>
                  <a:srgbClr val="2F6F9F"/>
                </a:solidFill>
              </a:rPr>
              <a:t>Change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C9578F3-1B1F-4B80-9191-8F7E877F93A0}"/>
              </a:ext>
            </a:extLst>
          </p:cNvPr>
          <p:cNvSpPr>
            <a:spLocks noGrp="1"/>
          </p:cNvSpPr>
          <p:nvPr/>
        </p:nvSpPr>
        <p:spPr>
          <a:xfrm>
            <a:off x="6381750" y="4210050"/>
            <a:ext cx="204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Батлаагүй өөрчлөлт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1BD1ECF-2B93-435E-932A-F03526C53FF8}"/>
              </a:ext>
            </a:extLst>
          </p:cNvPr>
          <p:cNvSpPr>
            <a:spLocks noGrp="1"/>
          </p:cNvSpPr>
          <p:nvPr/>
        </p:nvSpPr>
        <p:spPr>
          <a:xfrm>
            <a:off x="8953500" y="3524250"/>
            <a:ext cx="2428875" cy="1381125"/>
          </a:xfrm>
          <a:prstGeom prst="roundRect">
            <a:avLst>
              <a:gd name="adj" fmla="val 8276"/>
            </a:avLst>
          </a:prstGeom>
          <a:solidFill>
            <a:srgbClr val="F4F6F8"/>
          </a:solidFill>
          <a:ln w="9525">
            <a:solidFill>
              <a:srgbClr val="D6E0E7"/>
            </a:solidFill>
            <a:prstDash val="solid"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1C97F5F-7676-4E2E-8B08-5C3A3B8F015A}"/>
              </a:ext>
            </a:extLst>
          </p:cNvPr>
          <p:cNvSpPr>
            <a:spLocks noGrp="1"/>
          </p:cNvSpPr>
          <p:nvPr/>
        </p:nvSpPr>
        <p:spPr>
          <a:xfrm>
            <a:off x="9144000" y="3695700"/>
            <a:ext cx="20478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2F6F9F"/>
                </a:solidFill>
              </a:defRPr>
            </a:pPr>
            <a:r>
              <a:rPr sz="2250" b="1">
                <a:solidFill>
                  <a:srgbClr val="2F6F9F"/>
                </a:solidFill>
              </a:rPr>
              <a:t>Risk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2B9FAF-FCCA-412A-9CA8-5543CEE5818A}"/>
              </a:ext>
            </a:extLst>
          </p:cNvPr>
          <p:cNvSpPr>
            <a:spLocks noGrp="1"/>
          </p:cNvSpPr>
          <p:nvPr/>
        </p:nvSpPr>
        <p:spPr>
          <a:xfrm>
            <a:off x="9144000" y="4210050"/>
            <a:ext cx="204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17212B"/>
                </a:solidFill>
              </a:defRPr>
            </a:pPr>
            <a:r>
              <a:rPr sz="1350" b="0">
                <a:solidFill>
                  <a:srgbClr val="17212B"/>
                </a:solidFill>
              </a:rPr>
              <a:t>Нээлттэй эрсдэлийн өртөг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75808E-4BB3-40F1-AC3C-3CC68AC64260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3F9571-D0D9-483F-9FA9-1973EA46A42C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91765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B88EBB8-4A34-4178-8104-B3232A633968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E254AF-A92E-4EFC-B790-8FC8229457C5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Дасгал: 10 тэрбумын төслийн удирдлагын шийдвэр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A319A-8137-4CFD-A270-7C317B0FD9A4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44E00A-4839-4D2D-A97D-0C49F0EFCB2B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73B63"/>
                </a:solidFill>
              </a:defRPr>
            </a:pPr>
            <a:r>
              <a:rPr sz="1800" b="1">
                <a:solidFill>
                  <a:srgbClr val="173B63"/>
                </a:solidFill>
              </a:rPr>
              <a:t>Нөхцөл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0FB8F7-9F07-41A8-9E1A-8FE5E6C24465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476250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12B"/>
                </a:solidFill>
              </a:defRPr>
            </a:pPr>
            <a:r>
              <a:rPr sz="1650" b="0">
                <a:solidFill>
                  <a:srgbClr val="17212B"/>
                </a:solidFill>
              </a:rPr>
              <a:t>• BAC = 10.0 тэрбум ₮</a:t>
            </a:r>
          </a:p>
          <a:p>
            <a:pPr algn="l">
              <a:defRPr sz="1650" b="0">
                <a:solidFill>
                  <a:srgbClr val="17212B"/>
                </a:solidFill>
              </a:defRPr>
            </a:pPr>
            <a:r>
              <a:rPr sz="1650" b="0">
                <a:solidFill>
                  <a:srgbClr val="17212B"/>
                </a:solidFill>
              </a:rPr>
              <a:t>• EV = 4.0 тэрбум ₮</a:t>
            </a:r>
          </a:p>
          <a:p>
            <a:pPr algn="l">
              <a:defRPr sz="1650" b="0">
                <a:solidFill>
                  <a:srgbClr val="17212B"/>
                </a:solidFill>
              </a:defRPr>
            </a:pPr>
            <a:r>
              <a:rPr sz="1650" b="0">
                <a:solidFill>
                  <a:srgbClr val="17212B"/>
                </a:solidFill>
              </a:rPr>
              <a:t>• AC = 4.8 тэрбум ₮</a:t>
            </a:r>
          </a:p>
          <a:p>
            <a:pPr algn="l">
              <a:defRPr sz="1650" b="0">
                <a:solidFill>
                  <a:srgbClr val="17212B"/>
                </a:solidFill>
              </a:defRPr>
            </a:pPr>
            <a:r>
              <a:rPr sz="1650" b="0">
                <a:solidFill>
                  <a:srgbClr val="17212B"/>
                </a:solidFill>
              </a:rPr>
              <a:t>• PV = 5.0 тэрбум ₮</a:t>
            </a:r>
          </a:p>
          <a:p>
            <a:pPr algn="l">
              <a:defRPr sz="1650" b="0">
                <a:solidFill>
                  <a:srgbClr val="17212B"/>
                </a:solidFill>
              </a:defRPr>
            </a:pPr>
            <a:r>
              <a:rPr sz="1650" b="0">
                <a:solidFill>
                  <a:srgbClr val="17212B"/>
                </a:solidFill>
              </a:rPr>
              <a:t>• Батлаагүй өөрчлөлт = 0.6 тэрбум ₮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BD2BDD-5F6E-4026-9457-F537E5F6DFE5}"/>
              </a:ext>
            </a:extLst>
          </p:cNvPr>
          <p:cNvSpPr>
            <a:spLocks noGrp="1"/>
          </p:cNvSpPr>
          <p:nvPr/>
        </p:nvSpPr>
        <p:spPr>
          <a:xfrm>
            <a:off x="6191250" y="1666875"/>
            <a:ext cx="5143500" cy="3429000"/>
          </a:xfrm>
          <a:prstGeom prst="roundRect">
            <a:avLst>
              <a:gd name="adj" fmla="val 3333"/>
            </a:avLst>
          </a:prstGeom>
          <a:solidFill>
            <a:srgbClr val="EAF2F8"/>
          </a:solidFill>
          <a:ln w="9525">
            <a:solidFill>
              <a:srgbClr val="BFD2DF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08DCA4-B5A5-45AF-8363-2DE5F3DC518A}"/>
              </a:ext>
            </a:extLst>
          </p:cNvPr>
          <p:cNvSpPr>
            <a:spLocks noGrp="1"/>
          </p:cNvSpPr>
          <p:nvPr/>
        </p:nvSpPr>
        <p:spPr>
          <a:xfrm>
            <a:off x="6524625" y="1952625"/>
            <a:ext cx="4476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2F6F9F"/>
                </a:solidFill>
              </a:defRPr>
            </a:pPr>
            <a:r>
              <a:rPr sz="1725" b="1">
                <a:solidFill>
                  <a:srgbClr val="2F6F9F"/>
                </a:solidFill>
              </a:rPr>
              <a:t>БАГИЙН ДААЛГАВАР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B78D68-426F-4A80-B824-D83DD33EB1EB}"/>
              </a:ext>
            </a:extLst>
          </p:cNvPr>
          <p:cNvSpPr>
            <a:spLocks noGrp="1"/>
          </p:cNvSpPr>
          <p:nvPr/>
        </p:nvSpPr>
        <p:spPr>
          <a:xfrm>
            <a:off x="6667500" y="2571750"/>
            <a:ext cx="4095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3B63"/>
                </a:solidFill>
              </a:defRPr>
            </a:pPr>
            <a:r>
              <a:rPr sz="1650" b="0">
                <a:solidFill>
                  <a:srgbClr val="173B63"/>
                </a:solidFill>
              </a:rPr>
              <a:t>• CPI ба SPI-г тооц</a:t>
            </a:r>
          </a:p>
          <a:p>
            <a:pPr algn="l">
              <a:defRPr sz="1650" b="0">
                <a:solidFill>
                  <a:srgbClr val="173B63"/>
                </a:solidFill>
              </a:defRPr>
            </a:pPr>
            <a:r>
              <a:rPr sz="1650" b="0">
                <a:solidFill>
                  <a:srgbClr val="173B63"/>
                </a:solidFill>
              </a:rPr>
              <a:t>• Одоогийн хандлагаар EAC-г баримжаал</a:t>
            </a:r>
          </a:p>
          <a:p>
            <a:pPr algn="l">
              <a:defRPr sz="1650" b="0">
                <a:solidFill>
                  <a:srgbClr val="173B63"/>
                </a:solidFill>
              </a:defRPr>
            </a:pPr>
            <a:r>
              <a:rPr sz="1650" b="0">
                <a:solidFill>
                  <a:srgbClr val="173B63"/>
                </a:solidFill>
              </a:rPr>
              <a:t>• Өөрчлөлтийн нөлөөг нэм</a:t>
            </a:r>
          </a:p>
          <a:p>
            <a:pPr algn="l">
              <a:defRPr sz="1650" b="0">
                <a:solidFill>
                  <a:srgbClr val="173B63"/>
                </a:solidFill>
              </a:defRPr>
            </a:pPr>
            <a:r>
              <a:rPr sz="1650" b="0">
                <a:solidFill>
                  <a:srgbClr val="173B63"/>
                </a:solidFill>
              </a:rPr>
              <a:t>• Захирлын гаргах 3 шийдвэрийг бич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CF3A43-150E-4EE3-B709-00B8856C7914}"/>
              </a:ext>
            </a:extLst>
          </p:cNvPr>
          <p:cNvSpPr>
            <a:spLocks noGrp="1"/>
          </p:cNvSpPr>
          <p:nvPr/>
        </p:nvSpPr>
        <p:spPr>
          <a:xfrm>
            <a:off x="1571625" y="5334000"/>
            <a:ext cx="9048750" cy="590550"/>
          </a:xfrm>
          <a:prstGeom prst="roundRect">
            <a:avLst>
              <a:gd name="adj" fmla="val 19355"/>
            </a:avLst>
          </a:prstGeom>
          <a:solidFill>
            <a:srgbClr val="F2A93B"/>
          </a:solidFill>
          <a:ln w="9525">
            <a:solidFill>
              <a:srgbClr val="F2A93B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12A6F0-1B64-42C5-B870-C773DF3BA468}"/>
              </a:ext>
            </a:extLst>
          </p:cNvPr>
          <p:cNvSpPr>
            <a:spLocks noGrp="1"/>
          </p:cNvSpPr>
          <p:nvPr/>
        </p:nvSpPr>
        <p:spPr>
          <a:xfrm>
            <a:off x="1809750" y="54292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73B63"/>
                </a:solidFill>
              </a:defRPr>
            </a:pPr>
            <a:r>
              <a:rPr sz="1725" b="1">
                <a:solidFill>
                  <a:srgbClr val="173B63"/>
                </a:solidFill>
              </a:rPr>
              <a:t>Зөв хариу ганц биш — үндэслэл, хувилбар, хариуцагч нь тодорхой байх ёстой.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DB13BB4-EB42-40F5-BF25-E8DE0683E39D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1DF107-BC37-4818-8C6E-DC630DD4C399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12455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1A14546-C98C-4CCB-BCD8-85568659F195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885EC3-3E9E-4875-B22F-21300B10C103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90 хоногт өртгийн удирдлагын суурь тогтолцоог байгуулж болно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03B43F-EA38-431B-904C-D3F6CBF712BF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D043D1C-7264-4A25-B8A0-E55AFAB2FE62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3143250" cy="2524125"/>
          </a:xfrm>
          <a:prstGeom prst="roundRect">
            <a:avLst>
              <a:gd name="adj" fmla="val 4528"/>
            </a:avLst>
          </a:prstGeom>
          <a:solidFill>
            <a:srgbClr val="F4F6F8"/>
          </a:solidFill>
          <a:ln w="9525">
            <a:solidFill>
              <a:srgbClr val="D2DCE4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AF7FF0-BE74-451B-B360-1CEFD947DCE8}"/>
              </a:ext>
            </a:extLst>
          </p:cNvPr>
          <p:cNvSpPr>
            <a:spLocks noGrp="1"/>
          </p:cNvSpPr>
          <p:nvPr/>
        </p:nvSpPr>
        <p:spPr>
          <a:xfrm>
            <a:off x="923925" y="2238375"/>
            <a:ext cx="2667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2F6F9F"/>
                </a:solidFill>
              </a:defRPr>
            </a:pPr>
            <a:r>
              <a:rPr sz="2100" b="1">
                <a:solidFill>
                  <a:srgbClr val="2F6F9F"/>
                </a:solidFill>
              </a:rPr>
              <a:t>0–30 хоног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05CC28-D5BE-4B5A-9730-C1849A870B5D}"/>
              </a:ext>
            </a:extLst>
          </p:cNvPr>
          <p:cNvSpPr>
            <a:spLocks noGrp="1"/>
          </p:cNvSpPr>
          <p:nvPr/>
        </p:nvSpPr>
        <p:spPr>
          <a:xfrm>
            <a:off x="971550" y="3000375"/>
            <a:ext cx="25717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0">
                <a:solidFill>
                  <a:srgbClr val="17212B"/>
                </a:solidFill>
              </a:defRPr>
            </a:pPr>
            <a:r>
              <a:rPr sz="1575" b="0">
                <a:solidFill>
                  <a:srgbClr val="17212B"/>
                </a:solidFill>
              </a:rPr>
              <a:t>Нэгдсэн код, өртгийн бүтэц, загварын эзэн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A193A-51FD-45D7-8005-3E459EAC50ED}"/>
              </a:ext>
            </a:extLst>
          </p:cNvPr>
          <p:cNvSpPr>
            <a:spLocks noGrp="1"/>
          </p:cNvSpPr>
          <p:nvPr/>
        </p:nvSpPr>
        <p:spPr>
          <a:xfrm>
            <a:off x="3867150" y="2952750"/>
            <a:ext cx="38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F2A93B"/>
                </a:solidFill>
              </a:defRPr>
            </a:pPr>
            <a:r>
              <a:rPr sz="2850" b="1">
                <a:solidFill>
                  <a:srgbClr val="F2A93B"/>
                </a:solidFill>
              </a:rPr>
              <a:t>→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A55BB37-ED61-4D2E-BECC-DB0C9DCA818D}"/>
              </a:ext>
            </a:extLst>
          </p:cNvPr>
          <p:cNvSpPr>
            <a:spLocks noGrp="1"/>
          </p:cNvSpPr>
          <p:nvPr/>
        </p:nvSpPr>
        <p:spPr>
          <a:xfrm>
            <a:off x="4257675" y="2000250"/>
            <a:ext cx="3143250" cy="2524125"/>
          </a:xfrm>
          <a:prstGeom prst="roundRect">
            <a:avLst>
              <a:gd name="adj" fmla="val 4528"/>
            </a:avLst>
          </a:prstGeom>
          <a:solidFill>
            <a:srgbClr val="F4F6F8"/>
          </a:solidFill>
          <a:ln w="9525">
            <a:solidFill>
              <a:srgbClr val="D2DCE4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891537-023B-4C11-B47C-83F86588D281}"/>
              </a:ext>
            </a:extLst>
          </p:cNvPr>
          <p:cNvSpPr>
            <a:spLocks noGrp="1"/>
          </p:cNvSpPr>
          <p:nvPr/>
        </p:nvSpPr>
        <p:spPr>
          <a:xfrm>
            <a:off x="4495800" y="2238375"/>
            <a:ext cx="2667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2F6F9F"/>
                </a:solidFill>
              </a:defRPr>
            </a:pPr>
            <a:r>
              <a:rPr sz="2100" b="1">
                <a:solidFill>
                  <a:srgbClr val="2F6F9F"/>
                </a:solidFill>
              </a:rPr>
              <a:t>31–60 хоног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E79B99-B30E-472A-82A5-6EFF9A55261A}"/>
              </a:ext>
            </a:extLst>
          </p:cNvPr>
          <p:cNvSpPr>
            <a:spLocks noGrp="1"/>
          </p:cNvSpPr>
          <p:nvPr/>
        </p:nvSpPr>
        <p:spPr>
          <a:xfrm>
            <a:off x="4543425" y="3000375"/>
            <a:ext cx="25717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0">
                <a:solidFill>
                  <a:srgbClr val="17212B"/>
                </a:solidFill>
              </a:defRPr>
            </a:pPr>
            <a:r>
              <a:rPr sz="1575" b="0">
                <a:solidFill>
                  <a:srgbClr val="17212B"/>
                </a:solidFill>
              </a:rPr>
              <a:t>Нэг туршилтын төсөл, суурь өртөг, өөрчлөлтийн журам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1CDF95-3D7C-47AA-A0C8-B049FB9DE51C}"/>
              </a:ext>
            </a:extLst>
          </p:cNvPr>
          <p:cNvSpPr>
            <a:spLocks noGrp="1"/>
          </p:cNvSpPr>
          <p:nvPr/>
        </p:nvSpPr>
        <p:spPr>
          <a:xfrm>
            <a:off x="7439025" y="2952750"/>
            <a:ext cx="381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F2A93B"/>
                </a:solidFill>
              </a:defRPr>
            </a:pPr>
            <a:r>
              <a:rPr sz="2850" b="1">
                <a:solidFill>
                  <a:srgbClr val="F2A93B"/>
                </a:solidFill>
              </a:rPr>
              <a:t>→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3459D8F-194E-403E-B81C-2F907AE71968}"/>
              </a:ext>
            </a:extLst>
          </p:cNvPr>
          <p:cNvSpPr>
            <a:spLocks noGrp="1"/>
          </p:cNvSpPr>
          <p:nvPr/>
        </p:nvSpPr>
        <p:spPr>
          <a:xfrm>
            <a:off x="7829550" y="2000250"/>
            <a:ext cx="3143250" cy="2524125"/>
          </a:xfrm>
          <a:prstGeom prst="roundRect">
            <a:avLst>
              <a:gd name="adj" fmla="val 4528"/>
            </a:avLst>
          </a:prstGeom>
          <a:solidFill>
            <a:srgbClr val="173B63"/>
          </a:solidFill>
          <a:ln w="9525">
            <a:solidFill>
              <a:srgbClr val="173B63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1D3736-6F07-4F25-B7FA-DBC8E0E8BDEF}"/>
              </a:ext>
            </a:extLst>
          </p:cNvPr>
          <p:cNvSpPr>
            <a:spLocks noGrp="1"/>
          </p:cNvSpPr>
          <p:nvPr/>
        </p:nvSpPr>
        <p:spPr>
          <a:xfrm>
            <a:off x="8067675" y="2238375"/>
            <a:ext cx="2667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F2A93B"/>
                </a:solidFill>
              </a:defRPr>
            </a:pPr>
            <a:r>
              <a:rPr sz="2100" b="1">
                <a:solidFill>
                  <a:srgbClr val="F2A93B"/>
                </a:solidFill>
              </a:rPr>
              <a:t>61–90 хоног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E39EAF-F26B-4296-B8B7-357186C1CC7E}"/>
              </a:ext>
            </a:extLst>
          </p:cNvPr>
          <p:cNvSpPr>
            <a:spLocks noGrp="1"/>
          </p:cNvSpPr>
          <p:nvPr/>
        </p:nvSpPr>
        <p:spPr>
          <a:xfrm>
            <a:off x="8115300" y="3000375"/>
            <a:ext cx="25717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EAC, EVM, мөнгөн урсгалын самбар, сургалт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641C89C-B49C-4922-AB66-4FD3E7762077}"/>
              </a:ext>
            </a:extLst>
          </p:cNvPr>
          <p:cNvSpPr>
            <a:spLocks noGrp="1"/>
          </p:cNvSpPr>
          <p:nvPr/>
        </p:nvSpPr>
        <p:spPr>
          <a:xfrm>
            <a:off x="1524000" y="5048250"/>
            <a:ext cx="9144000" cy="762000"/>
          </a:xfrm>
          <a:prstGeom prst="roundRect">
            <a:avLst>
              <a:gd name="adj" fmla="val 15000"/>
            </a:avLst>
          </a:prstGeom>
          <a:solidFill>
            <a:srgbClr val="EAF2F8"/>
          </a:solidFill>
          <a:ln w="9525">
            <a:solidFill>
              <a:srgbClr val="C2D4E0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2263EA-771C-4509-84CB-AAC70DD74161}"/>
              </a:ext>
            </a:extLst>
          </p:cNvPr>
          <p:cNvSpPr>
            <a:spLocks noGrp="1"/>
          </p:cNvSpPr>
          <p:nvPr/>
        </p:nvSpPr>
        <p:spPr>
          <a:xfrm>
            <a:off x="1809750" y="5219700"/>
            <a:ext cx="857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173B63"/>
                </a:solidFill>
              </a:defRPr>
            </a:pPr>
            <a:r>
              <a:rPr sz="2025" b="1">
                <a:solidFill>
                  <a:srgbClr val="173B63"/>
                </a:solidFill>
              </a:rPr>
              <a:t>Эхний зорилго: төгс программ биш, нэг эх сурвалжтай үнэн зөв өгөгдөл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78563B-89CB-4084-BD5A-3406923CC4E2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349C78-9A75-4FA2-BF07-E108C471FF63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88712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CBB571-31FE-4D4B-9F09-769E037E7A92}"/>
              </a:ext>
            </a:extLst>
          </p:cNvPr>
          <p:cNvSpPr>
            <a:spLocks noGrp="1"/>
          </p:cNvSpPr>
          <p:nvPr/>
        </p:nvSpPr>
        <p:spPr>
          <a:xfrm>
            <a:off x="628650" y="2857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2F6F9F"/>
                </a:solidFill>
              </a:defRPr>
            </a:pPr>
            <a:r>
              <a:rPr sz="975" b="1">
                <a:solidFill>
                  <a:srgbClr val="2F6F9F"/>
                </a:solidFill>
              </a:rPr>
              <a:t>ӨРТГИЙН ЗАГВАРЧЛАЛ • УДИРДЛАГЫН ХИЧЭЭЛ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7BB309-AAAF-49D4-A279-7E41CDD1E2F3}"/>
              </a:ext>
            </a:extLst>
          </p:cNvPr>
          <p:cNvSpPr>
            <a:spLocks noGrp="1"/>
          </p:cNvSpPr>
          <p:nvPr/>
        </p:nvSpPr>
        <p:spPr>
          <a:xfrm>
            <a:off x="628650" y="552450"/>
            <a:ext cx="10934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00" b="1">
                <a:solidFill>
                  <a:srgbClr val="173B63"/>
                </a:solidFill>
              </a:defRPr>
            </a:pPr>
            <a:r>
              <a:rPr sz="2700" b="1">
                <a:solidFill>
                  <a:srgbClr val="173B63"/>
                </a:solidFill>
              </a:rPr>
              <a:t>Маргаашнаас эхлэх удирдлагын таван шийдвэр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BBB700-EA1A-4AA7-980E-5CA10B5B3D7C}"/>
              </a:ext>
            </a:extLst>
          </p:cNvPr>
          <p:cNvSpPr>
            <a:spLocks noGrp="1"/>
          </p:cNvSpPr>
          <p:nvPr/>
        </p:nvSpPr>
        <p:spPr>
          <a:xfrm>
            <a:off x="628650" y="1304925"/>
            <a:ext cx="10934700" cy="28575"/>
          </a:xfrm>
          <a:prstGeom prst="rect">
            <a:avLst/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5A6D22-B1C3-4051-B5E8-8511787424E1}"/>
              </a:ext>
            </a:extLst>
          </p:cNvPr>
          <p:cNvSpPr>
            <a:spLocks noGrp="1"/>
          </p:cNvSpPr>
          <p:nvPr/>
        </p:nvSpPr>
        <p:spPr>
          <a:xfrm>
            <a:off x="714375" y="16002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2F855A"/>
          </a:solidFill>
          <a:ln w="0">
            <a:noFill/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E12E6C-711F-4ED6-8F2D-9DC8C4326B60}"/>
              </a:ext>
            </a:extLst>
          </p:cNvPr>
          <p:cNvSpPr>
            <a:spLocks noGrp="1"/>
          </p:cNvSpPr>
          <p:nvPr/>
        </p:nvSpPr>
        <p:spPr>
          <a:xfrm>
            <a:off x="714375" y="1600200"/>
            <a:ext cx="4191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3338AD-97AA-4DD4-867F-45495808CDE7}"/>
              </a:ext>
            </a:extLst>
          </p:cNvPr>
          <p:cNvSpPr>
            <a:spLocks noGrp="1"/>
          </p:cNvSpPr>
          <p:nvPr/>
        </p:nvSpPr>
        <p:spPr>
          <a:xfrm>
            <a:off x="1381125" y="156210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7212B"/>
                </a:solidFill>
              </a:defRPr>
            </a:pPr>
            <a:r>
              <a:rPr sz="1875" b="0">
                <a:solidFill>
                  <a:srgbClr val="17212B"/>
                </a:solidFill>
              </a:rPr>
              <a:t>Нэг туршилтын төсөл сонго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D4FDA33-728C-4498-8A27-0E73E6D7A684}"/>
              </a:ext>
            </a:extLst>
          </p:cNvPr>
          <p:cNvSpPr>
            <a:spLocks noGrp="1"/>
          </p:cNvSpPr>
          <p:nvPr/>
        </p:nvSpPr>
        <p:spPr>
          <a:xfrm>
            <a:off x="714375" y="238125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2F855A"/>
          </a:solidFill>
          <a:ln w="0">
            <a:noFill/>
            <a:prstDash val="solid"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02160C-6DD3-47D8-872D-33B654A44C2B}"/>
              </a:ext>
            </a:extLst>
          </p:cNvPr>
          <p:cNvSpPr>
            <a:spLocks noGrp="1"/>
          </p:cNvSpPr>
          <p:nvPr/>
        </p:nvSpPr>
        <p:spPr>
          <a:xfrm>
            <a:off x="714375" y="2381250"/>
            <a:ext cx="4191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D46B00-1E27-4E8D-9526-FD3C3CEE160A}"/>
              </a:ext>
            </a:extLst>
          </p:cNvPr>
          <p:cNvSpPr>
            <a:spLocks noGrp="1"/>
          </p:cNvSpPr>
          <p:nvPr/>
        </p:nvSpPr>
        <p:spPr>
          <a:xfrm>
            <a:off x="1381125" y="234315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7212B"/>
                </a:solidFill>
              </a:defRPr>
            </a:pPr>
            <a:r>
              <a:rPr sz="1875" b="0">
                <a:solidFill>
                  <a:srgbClr val="17212B"/>
                </a:solidFill>
              </a:rPr>
              <a:t>Өртгийн загварын нэг эзэн томил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9F8FCC-6841-45A5-9F9B-155F6BB7CB97}"/>
              </a:ext>
            </a:extLst>
          </p:cNvPr>
          <p:cNvSpPr>
            <a:spLocks noGrp="1"/>
          </p:cNvSpPr>
          <p:nvPr/>
        </p:nvSpPr>
        <p:spPr>
          <a:xfrm>
            <a:off x="714375" y="31623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2F855A"/>
          </a:solidFill>
          <a:ln w="0">
            <a:noFill/>
            <a:prstDash val="solid"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1C9E95-9FCB-46D0-AEE6-0FB14F16220A}"/>
              </a:ext>
            </a:extLst>
          </p:cNvPr>
          <p:cNvSpPr>
            <a:spLocks noGrp="1"/>
          </p:cNvSpPr>
          <p:nvPr/>
        </p:nvSpPr>
        <p:spPr>
          <a:xfrm>
            <a:off x="714375" y="3162300"/>
            <a:ext cx="4191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7C80A0-137C-44DA-BC8F-50ADBAC9F14E}"/>
              </a:ext>
            </a:extLst>
          </p:cNvPr>
          <p:cNvSpPr>
            <a:spLocks noGrp="1"/>
          </p:cNvSpPr>
          <p:nvPr/>
        </p:nvSpPr>
        <p:spPr>
          <a:xfrm>
            <a:off x="1381125" y="312420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7212B"/>
                </a:solidFill>
              </a:defRPr>
            </a:pPr>
            <a:r>
              <a:rPr sz="1875" b="0">
                <a:solidFill>
                  <a:srgbClr val="17212B"/>
                </a:solidFill>
              </a:rPr>
              <a:t>WBS–CBS кодоо батал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23C8D73-EF4B-4392-8500-3687F554BEFE}"/>
              </a:ext>
            </a:extLst>
          </p:cNvPr>
          <p:cNvSpPr>
            <a:spLocks noGrp="1"/>
          </p:cNvSpPr>
          <p:nvPr/>
        </p:nvSpPr>
        <p:spPr>
          <a:xfrm>
            <a:off x="714375" y="394335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2F855A"/>
          </a:solidFill>
          <a:ln w="0">
            <a:noFill/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77A7E5-4FA3-4879-8382-7A2F791FFA14}"/>
              </a:ext>
            </a:extLst>
          </p:cNvPr>
          <p:cNvSpPr>
            <a:spLocks noGrp="1"/>
          </p:cNvSpPr>
          <p:nvPr/>
        </p:nvSpPr>
        <p:spPr>
          <a:xfrm>
            <a:off x="714375" y="3943350"/>
            <a:ext cx="4191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E5086B-39BC-4B86-ADBB-B0AB53762338}"/>
              </a:ext>
            </a:extLst>
          </p:cNvPr>
          <p:cNvSpPr>
            <a:spLocks noGrp="1"/>
          </p:cNvSpPr>
          <p:nvPr/>
        </p:nvSpPr>
        <p:spPr>
          <a:xfrm>
            <a:off x="1381125" y="390525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17212B"/>
                </a:solidFill>
              </a:defRPr>
            </a:pPr>
            <a:r>
              <a:rPr sz="1875" b="0">
                <a:solidFill>
                  <a:srgbClr val="17212B"/>
                </a:solidFill>
              </a:rPr>
              <a:t>Суурь өртөг ба нөөцийг тусгаарла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4769F10-5E42-45D2-A655-0BAB5B0EBB16}"/>
              </a:ext>
            </a:extLst>
          </p:cNvPr>
          <p:cNvSpPr>
            <a:spLocks noGrp="1"/>
          </p:cNvSpPr>
          <p:nvPr/>
        </p:nvSpPr>
        <p:spPr>
          <a:xfrm>
            <a:off x="714375" y="4724400"/>
            <a:ext cx="419100" cy="419100"/>
          </a:xfrm>
          <a:prstGeom prst="roundRect">
            <a:avLst>
              <a:gd name="adj" fmla="val 27273"/>
            </a:avLst>
          </a:prstGeom>
          <a:solidFill>
            <a:srgbClr val="F2A93B"/>
          </a:solidFill>
          <a:ln w="0">
            <a:noFill/>
            <a:prstDash val="solid"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9C4B72-77FA-4398-9A24-A6E36170D8E8}"/>
              </a:ext>
            </a:extLst>
          </p:cNvPr>
          <p:cNvSpPr>
            <a:spLocks noGrp="1"/>
          </p:cNvSpPr>
          <p:nvPr/>
        </p:nvSpPr>
        <p:spPr>
          <a:xfrm>
            <a:off x="714375" y="4724400"/>
            <a:ext cx="4191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173B63"/>
                </a:solidFill>
              </a:defRPr>
            </a:pPr>
            <a:r>
              <a:rPr sz="1800" b="1">
                <a:solidFill>
                  <a:srgbClr val="173B63"/>
                </a:solidFill>
              </a:rPr>
              <a:t>✓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A0BA4C-8E0B-463F-AECC-1244E77993B2}"/>
              </a:ext>
            </a:extLst>
          </p:cNvPr>
          <p:cNvSpPr>
            <a:spLocks noGrp="1"/>
          </p:cNvSpPr>
          <p:nvPr/>
        </p:nvSpPr>
        <p:spPr>
          <a:xfrm>
            <a:off x="1381125" y="4686300"/>
            <a:ext cx="9334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12B"/>
                </a:solidFill>
              </a:defRPr>
            </a:pPr>
            <a:r>
              <a:rPr sz="1875" b="1">
                <a:solidFill>
                  <a:srgbClr val="17212B"/>
                </a:solidFill>
              </a:rPr>
              <a:t>Сар бүр EAC ба мөнгөн урсгалыг хэлэлц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BF5A947-CEF2-4AE6-B745-2230AE3E0345}"/>
              </a:ext>
            </a:extLst>
          </p:cNvPr>
          <p:cNvSpPr>
            <a:spLocks noGrp="1"/>
          </p:cNvSpPr>
          <p:nvPr/>
        </p:nvSpPr>
        <p:spPr>
          <a:xfrm>
            <a:off x="7429500" y="5572125"/>
            <a:ext cx="3857625" cy="552450"/>
          </a:xfrm>
          <a:prstGeom prst="roundRect">
            <a:avLst>
              <a:gd name="adj" fmla="val 20690"/>
            </a:avLst>
          </a:prstGeom>
          <a:solidFill>
            <a:srgbClr val="173B63"/>
          </a:solidFill>
          <a:ln w="9525">
            <a:solidFill>
              <a:srgbClr val="173B63"/>
            </a:solidFill>
            <a:prstDash val="solid"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F8DD49-ED8D-4875-9B86-3F461B559E30}"/>
              </a:ext>
            </a:extLst>
          </p:cNvPr>
          <p:cNvSpPr>
            <a:spLocks noGrp="1"/>
          </p:cNvSpPr>
          <p:nvPr/>
        </p:nvSpPr>
        <p:spPr>
          <a:xfrm>
            <a:off x="7620000" y="5667375"/>
            <a:ext cx="3476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Өртгийг тооцдоггүй — удирддаг.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96AA19-BE69-4EB4-99D3-F3C868772A65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2381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E6B78"/>
                </a:solidFill>
              </a:defRPr>
            </a:pPr>
            <a:r>
              <a:rPr sz="900" b="1">
                <a:solidFill>
                  <a:srgbClr val="5E6B78"/>
                </a:solidFill>
              </a:rPr>
              <a:t>Эрдэм түм ХХК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420F77-1F76-4865-85BC-5A2C338B9B51}"/>
              </a:ext>
            </a:extLst>
          </p:cNvPr>
          <p:cNvSpPr>
            <a:spLocks noGrp="1"/>
          </p:cNvSpPr>
          <p:nvPr/>
        </p:nvSpPr>
        <p:spPr>
          <a:xfrm>
            <a:off x="11144250" y="6477000"/>
            <a:ext cx="400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5E6B78"/>
                </a:solidFill>
              </a:defRPr>
            </a:pPr>
            <a:r>
              <a:rPr sz="900" b="0">
                <a:solidFill>
                  <a:srgbClr val="5E6B78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56500638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1734</Words>
  <Application>Microsoft Office PowerPoint</Application>
  <DocSecurity>0</DocSecurity>
  <PresentationFormat>Widescreen</PresentationFormat>
  <Paragraphs>384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Asus</cp:lastModifiedBy>
  <cp:revision>2</cp:revision>
  <dcterms:created xsi:type="dcterms:W3CDTF">2026-08-16T09:01:11Z</dcterms:created>
  <dcterms:modified xsi:type="dcterms:W3CDTF">2026-09-04T14:09:23Z</dcterms:modified>
</cp:coreProperties>
</file>